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6" r:id="rId2"/>
    <p:sldId id="315" r:id="rId3"/>
    <p:sldId id="316" r:id="rId4"/>
    <p:sldId id="292" r:id="rId5"/>
    <p:sldId id="275" r:id="rId6"/>
    <p:sldId id="282" r:id="rId7"/>
    <p:sldId id="276" r:id="rId8"/>
    <p:sldId id="284" r:id="rId9"/>
    <p:sldId id="283" r:id="rId10"/>
    <p:sldId id="278" r:id="rId11"/>
    <p:sldId id="293" r:id="rId12"/>
    <p:sldId id="294" r:id="rId13"/>
    <p:sldId id="295" r:id="rId14"/>
    <p:sldId id="296" r:id="rId15"/>
    <p:sldId id="298" r:id="rId16"/>
    <p:sldId id="257" r:id="rId17"/>
    <p:sldId id="277" r:id="rId18"/>
    <p:sldId id="297" r:id="rId19"/>
    <p:sldId id="281" r:id="rId20"/>
    <p:sldId id="286" r:id="rId21"/>
    <p:sldId id="317" r:id="rId22"/>
    <p:sldId id="288" r:id="rId23"/>
    <p:sldId id="289" r:id="rId24"/>
    <p:sldId id="291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308" r:id="rId33"/>
    <p:sldId id="259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5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3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9345A7-4A8E-4756-BAA4-8EDA6F44C726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FC345EE-05F9-48F9-B09E-B466D553D46A}">
      <dgm:prSet/>
      <dgm:spPr/>
      <dgm:t>
        <a:bodyPr/>
        <a:lstStyle/>
        <a:p>
          <a:r>
            <a:rPr lang="pt-BR"/>
            <a:t>Lei de Interceptações (Lei nº 9.296/96) </a:t>
          </a:r>
        </a:p>
      </dgm:t>
    </dgm:pt>
    <dgm:pt modelId="{279A2382-0F0F-4FE8-A782-4A22BFF96379}" type="parTrans" cxnId="{74638F37-9E69-4476-8F42-022BC4BA038C}">
      <dgm:prSet/>
      <dgm:spPr/>
      <dgm:t>
        <a:bodyPr/>
        <a:lstStyle/>
        <a:p>
          <a:endParaRPr lang="pt-BR"/>
        </a:p>
      </dgm:t>
    </dgm:pt>
    <dgm:pt modelId="{40D514B7-7D4D-489B-A537-633A3D158E3D}" type="sibTrans" cxnId="{74638F37-9E69-4476-8F42-022BC4BA038C}">
      <dgm:prSet/>
      <dgm:spPr/>
      <dgm:t>
        <a:bodyPr/>
        <a:lstStyle/>
        <a:p>
          <a:endParaRPr lang="pt-BR"/>
        </a:p>
      </dgm:t>
    </dgm:pt>
    <dgm:pt modelId="{A0C384A4-FD21-4F38-89F0-BFDC865F0BBD}">
      <dgm:prSet/>
      <dgm:spPr/>
      <dgm:t>
        <a:bodyPr/>
        <a:lstStyle/>
        <a:p>
          <a:r>
            <a:rPr lang="pt-BR"/>
            <a:t>Lei Carolina Dieckmann (Lei nº 12.737/02)</a:t>
          </a:r>
        </a:p>
      </dgm:t>
    </dgm:pt>
    <dgm:pt modelId="{E77C5220-E57F-4ECC-8833-51B938F36E4F}" type="parTrans" cxnId="{09F0434B-D823-4B5D-AA91-0B081B6FC0FA}">
      <dgm:prSet/>
      <dgm:spPr/>
      <dgm:t>
        <a:bodyPr/>
        <a:lstStyle/>
        <a:p>
          <a:endParaRPr lang="pt-BR"/>
        </a:p>
      </dgm:t>
    </dgm:pt>
    <dgm:pt modelId="{5E420EA1-6640-49E6-8595-BA8DD7243FCD}" type="sibTrans" cxnId="{09F0434B-D823-4B5D-AA91-0B081B6FC0FA}">
      <dgm:prSet/>
      <dgm:spPr/>
      <dgm:t>
        <a:bodyPr/>
        <a:lstStyle/>
        <a:p>
          <a:endParaRPr lang="pt-BR"/>
        </a:p>
      </dgm:t>
    </dgm:pt>
    <dgm:pt modelId="{00214333-5F4E-4FD3-97F5-533C4C041A30}">
      <dgm:prSet/>
      <dgm:spPr/>
      <dgm:t>
        <a:bodyPr/>
        <a:lstStyle/>
        <a:p>
          <a:r>
            <a:rPr lang="pt-BR"/>
            <a:t>Estupro virtual (Lei nº 12.015/09) </a:t>
          </a:r>
        </a:p>
      </dgm:t>
    </dgm:pt>
    <dgm:pt modelId="{613BF0D6-0EBE-4C9E-B6C0-8B84409F0FFD}" type="parTrans" cxnId="{453F3A18-B8E3-4EE4-8DEF-487DA9E7584B}">
      <dgm:prSet/>
      <dgm:spPr/>
      <dgm:t>
        <a:bodyPr/>
        <a:lstStyle/>
        <a:p>
          <a:endParaRPr lang="pt-BR"/>
        </a:p>
      </dgm:t>
    </dgm:pt>
    <dgm:pt modelId="{529C57B3-D25C-4ACB-BD1D-8209AAEC9838}" type="sibTrans" cxnId="{453F3A18-B8E3-4EE4-8DEF-487DA9E7584B}">
      <dgm:prSet/>
      <dgm:spPr/>
      <dgm:t>
        <a:bodyPr/>
        <a:lstStyle/>
        <a:p>
          <a:endParaRPr lang="pt-BR"/>
        </a:p>
      </dgm:t>
    </dgm:pt>
    <dgm:pt modelId="{E0D29BFA-6D00-40E2-8EF9-4F8063F39954}">
      <dgm:prSet/>
      <dgm:spPr/>
      <dgm:t>
        <a:bodyPr/>
        <a:lstStyle/>
        <a:p>
          <a:r>
            <a:rPr lang="pt-BR"/>
            <a:t>Marco Civil da Internet (Lei nº 12.965/2014) </a:t>
          </a:r>
        </a:p>
      </dgm:t>
    </dgm:pt>
    <dgm:pt modelId="{4813876E-71A4-4F37-BE26-95AAFACF13AF}" type="parTrans" cxnId="{03C03181-4177-4096-878B-5356C68E1BC3}">
      <dgm:prSet/>
      <dgm:spPr/>
      <dgm:t>
        <a:bodyPr/>
        <a:lstStyle/>
        <a:p>
          <a:endParaRPr lang="pt-BR"/>
        </a:p>
      </dgm:t>
    </dgm:pt>
    <dgm:pt modelId="{8332B341-EE3A-46DC-A1DA-D2FBF1C4BFDD}" type="sibTrans" cxnId="{03C03181-4177-4096-878B-5356C68E1BC3}">
      <dgm:prSet/>
      <dgm:spPr/>
      <dgm:t>
        <a:bodyPr/>
        <a:lstStyle/>
        <a:p>
          <a:endParaRPr lang="pt-BR"/>
        </a:p>
      </dgm:t>
    </dgm:pt>
    <dgm:pt modelId="{305A26FC-A365-4D04-8A35-8C8B258897EB}">
      <dgm:prSet/>
      <dgm:spPr/>
      <dgm:t>
        <a:bodyPr/>
        <a:lstStyle/>
        <a:p>
          <a:r>
            <a:rPr lang="pt-BR"/>
            <a:t>Cyberbullying (Lei nº 13.185/15) </a:t>
          </a:r>
        </a:p>
      </dgm:t>
    </dgm:pt>
    <dgm:pt modelId="{DBDC13D4-866F-4A78-8843-F96DCF963D3E}" type="parTrans" cxnId="{F6A35B92-22EA-41C7-9F2B-8C87F7C72E62}">
      <dgm:prSet/>
      <dgm:spPr/>
      <dgm:t>
        <a:bodyPr/>
        <a:lstStyle/>
        <a:p>
          <a:endParaRPr lang="pt-BR"/>
        </a:p>
      </dgm:t>
    </dgm:pt>
    <dgm:pt modelId="{39FA65F9-ED12-4FCD-8807-1FE02553414D}" type="sibTrans" cxnId="{F6A35B92-22EA-41C7-9F2B-8C87F7C72E62}">
      <dgm:prSet/>
      <dgm:spPr/>
      <dgm:t>
        <a:bodyPr/>
        <a:lstStyle/>
        <a:p>
          <a:endParaRPr lang="pt-BR"/>
        </a:p>
      </dgm:t>
    </dgm:pt>
    <dgm:pt modelId="{6E4A866D-FB98-4AA5-B123-60C9C3F1A066}">
      <dgm:prSet/>
      <dgm:spPr/>
      <dgm:t>
        <a:bodyPr/>
        <a:lstStyle/>
        <a:p>
          <a:r>
            <a:rPr lang="pt-BR"/>
            <a:t>Lei da Infiltração Policial na Internet (Lei nº 13.441/2017) </a:t>
          </a:r>
        </a:p>
      </dgm:t>
    </dgm:pt>
    <dgm:pt modelId="{15ECC655-4D18-4AC9-B1C7-A1D11F3C256E}" type="parTrans" cxnId="{3B40D486-4A15-41E0-B383-545B2959A774}">
      <dgm:prSet/>
      <dgm:spPr/>
      <dgm:t>
        <a:bodyPr/>
        <a:lstStyle/>
        <a:p>
          <a:endParaRPr lang="pt-BR"/>
        </a:p>
      </dgm:t>
    </dgm:pt>
    <dgm:pt modelId="{2D6F4D9F-4147-4F85-93C9-B5D061711629}" type="sibTrans" cxnId="{3B40D486-4A15-41E0-B383-545B2959A774}">
      <dgm:prSet/>
      <dgm:spPr/>
      <dgm:t>
        <a:bodyPr/>
        <a:lstStyle/>
        <a:p>
          <a:endParaRPr lang="pt-BR"/>
        </a:p>
      </dgm:t>
    </dgm:pt>
    <dgm:pt modelId="{89303C25-FE30-4496-8B1D-23F9C4EC8E45}">
      <dgm:prSet/>
      <dgm:spPr/>
      <dgm:t>
        <a:bodyPr/>
        <a:lstStyle/>
        <a:p>
          <a:r>
            <a:rPr lang="pt-BR"/>
            <a:t>LGPD (Lei nº 13.709/2018) </a:t>
          </a:r>
        </a:p>
      </dgm:t>
    </dgm:pt>
    <dgm:pt modelId="{52766175-DC7E-45AE-A3E4-27039C0E0851}" type="parTrans" cxnId="{E90AF84D-EF02-4085-9EB0-14D83A3B7872}">
      <dgm:prSet/>
      <dgm:spPr/>
      <dgm:t>
        <a:bodyPr/>
        <a:lstStyle/>
        <a:p>
          <a:endParaRPr lang="pt-BR"/>
        </a:p>
      </dgm:t>
    </dgm:pt>
    <dgm:pt modelId="{ADCD9497-077C-4024-93B7-396CC7B30AD8}" type="sibTrans" cxnId="{E90AF84D-EF02-4085-9EB0-14D83A3B7872}">
      <dgm:prSet/>
      <dgm:spPr/>
      <dgm:t>
        <a:bodyPr/>
        <a:lstStyle/>
        <a:p>
          <a:endParaRPr lang="pt-BR"/>
        </a:p>
      </dgm:t>
    </dgm:pt>
    <dgm:pt modelId="{194DCA4E-B4E1-4F14-B085-AE4C5573449A}">
      <dgm:prSet/>
      <dgm:spPr/>
      <dgm:t>
        <a:bodyPr/>
        <a:lstStyle/>
        <a:p>
          <a:r>
            <a:rPr lang="pt-BR"/>
            <a:t>Revenge Porn e Sextortion (Lei nº (13.718/18) </a:t>
          </a:r>
        </a:p>
      </dgm:t>
    </dgm:pt>
    <dgm:pt modelId="{82F887AB-8A73-410B-B4EF-EA096E8F92A5}" type="parTrans" cxnId="{3AC57F33-2EAE-4528-8629-F29DACB7C092}">
      <dgm:prSet/>
      <dgm:spPr/>
      <dgm:t>
        <a:bodyPr/>
        <a:lstStyle/>
        <a:p>
          <a:endParaRPr lang="pt-BR"/>
        </a:p>
      </dgm:t>
    </dgm:pt>
    <dgm:pt modelId="{51BC0C6A-6DAC-466A-BABC-FA4D8F05C37C}" type="sibTrans" cxnId="{3AC57F33-2EAE-4528-8629-F29DACB7C092}">
      <dgm:prSet/>
      <dgm:spPr/>
      <dgm:t>
        <a:bodyPr/>
        <a:lstStyle/>
        <a:p>
          <a:endParaRPr lang="pt-BR"/>
        </a:p>
      </dgm:t>
    </dgm:pt>
    <dgm:pt modelId="{0E097794-EFB6-495B-A938-C41DAE0510C2}">
      <dgm:prSet/>
      <dgm:spPr/>
      <dgm:t>
        <a:bodyPr/>
        <a:lstStyle/>
        <a:p>
          <a:r>
            <a:rPr lang="pt-BR"/>
            <a:t>Lei do Stalking (Lei nº 14.132/21) </a:t>
          </a:r>
        </a:p>
      </dgm:t>
    </dgm:pt>
    <dgm:pt modelId="{6BC79FA5-7CC3-4684-87DE-FE338BFDC927}" type="parTrans" cxnId="{D1C744AE-2BE5-43C4-BBE7-3AC4C4D90B4F}">
      <dgm:prSet/>
      <dgm:spPr/>
      <dgm:t>
        <a:bodyPr/>
        <a:lstStyle/>
        <a:p>
          <a:endParaRPr lang="pt-BR"/>
        </a:p>
      </dgm:t>
    </dgm:pt>
    <dgm:pt modelId="{C88BDFC6-10DB-426B-A287-D471FE7F2F10}" type="sibTrans" cxnId="{D1C744AE-2BE5-43C4-BBE7-3AC4C4D90B4F}">
      <dgm:prSet/>
      <dgm:spPr/>
      <dgm:t>
        <a:bodyPr/>
        <a:lstStyle/>
        <a:p>
          <a:endParaRPr lang="pt-BR"/>
        </a:p>
      </dgm:t>
    </dgm:pt>
    <dgm:pt modelId="{CBDA665E-3512-4D84-B355-4988E5D469AA}">
      <dgm:prSet/>
      <dgm:spPr/>
      <dgm:t>
        <a:bodyPr/>
        <a:lstStyle/>
        <a:p>
          <a:r>
            <a:rPr lang="pt-BR"/>
            <a:t>Convenção de Budapeste (Decreto Legislativo nº 27/2021 </a:t>
          </a:r>
        </a:p>
      </dgm:t>
    </dgm:pt>
    <dgm:pt modelId="{0F15099A-5DE0-4D03-B258-B6AC291F5556}" type="parTrans" cxnId="{5452EFD6-5157-45CA-B765-2AFD3C8FFB31}">
      <dgm:prSet/>
      <dgm:spPr/>
      <dgm:t>
        <a:bodyPr/>
        <a:lstStyle/>
        <a:p>
          <a:endParaRPr lang="pt-BR"/>
        </a:p>
      </dgm:t>
    </dgm:pt>
    <dgm:pt modelId="{4E502524-D410-4443-B1D5-93FB080B783A}" type="sibTrans" cxnId="{5452EFD6-5157-45CA-B765-2AFD3C8FFB31}">
      <dgm:prSet/>
      <dgm:spPr/>
      <dgm:t>
        <a:bodyPr/>
        <a:lstStyle/>
        <a:p>
          <a:endParaRPr lang="pt-BR"/>
        </a:p>
      </dgm:t>
    </dgm:pt>
    <dgm:pt modelId="{36FADC37-8CD4-4CF8-83F9-B135A520147F}">
      <dgm:prSet/>
      <dgm:spPr/>
      <dgm:t>
        <a:bodyPr/>
        <a:lstStyle/>
        <a:p>
          <a:r>
            <a:rPr lang="pt-BR"/>
            <a:t>CF, art. 5º, inciso LXXIX (Emenda Constitucional nº 115/2022)</a:t>
          </a:r>
        </a:p>
      </dgm:t>
    </dgm:pt>
    <dgm:pt modelId="{5C536734-27DD-4B69-B53F-A00E169D82A9}" type="parTrans" cxnId="{DACB4F01-03AD-4DB5-A50A-2DC1E8F9EA4D}">
      <dgm:prSet/>
      <dgm:spPr/>
      <dgm:t>
        <a:bodyPr/>
        <a:lstStyle/>
        <a:p>
          <a:endParaRPr lang="pt-BR"/>
        </a:p>
      </dgm:t>
    </dgm:pt>
    <dgm:pt modelId="{B3B925B2-5D81-40E5-8B37-D19C897C1959}" type="sibTrans" cxnId="{DACB4F01-03AD-4DB5-A50A-2DC1E8F9EA4D}">
      <dgm:prSet/>
      <dgm:spPr/>
      <dgm:t>
        <a:bodyPr/>
        <a:lstStyle/>
        <a:p>
          <a:endParaRPr lang="pt-BR"/>
        </a:p>
      </dgm:t>
    </dgm:pt>
    <dgm:pt modelId="{29DA1D6F-F930-43F6-A601-BEE52B2839DC}" type="pres">
      <dgm:prSet presAssocID="{0F9345A7-4A8E-4756-BAA4-8EDA6F44C726}" presName="Name0" presStyleCnt="0">
        <dgm:presLayoutVars>
          <dgm:dir/>
          <dgm:resizeHandles val="exact"/>
        </dgm:presLayoutVars>
      </dgm:prSet>
      <dgm:spPr/>
    </dgm:pt>
    <dgm:pt modelId="{C8C8D672-40E0-44C8-B2E1-8F121EEF1F22}" type="pres">
      <dgm:prSet presAssocID="{2FC345EE-05F9-48F9-B09E-B466D553D46A}" presName="composite" presStyleCnt="0"/>
      <dgm:spPr/>
    </dgm:pt>
    <dgm:pt modelId="{3CB7EB19-3E9F-417A-958B-A3902F515D9F}" type="pres">
      <dgm:prSet presAssocID="{2FC345EE-05F9-48F9-B09E-B466D553D46A}" presName="rect1" presStyleLbl="trAlignAcc1" presStyleIdx="0" presStyleCnt="11">
        <dgm:presLayoutVars>
          <dgm:bulletEnabled val="1"/>
        </dgm:presLayoutVars>
      </dgm:prSet>
      <dgm:spPr/>
    </dgm:pt>
    <dgm:pt modelId="{15F6AC6C-69AA-4A38-8D4B-E91E11368D92}" type="pres">
      <dgm:prSet presAssocID="{2FC345EE-05F9-48F9-B09E-B466D553D46A}" presName="rect2" presStyleLbl="fgImgPlace1" presStyleIdx="0" presStyleCnt="1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  <dgm:pt modelId="{F6991EFB-07DD-426A-A899-E3FE7AA646F4}" type="pres">
      <dgm:prSet presAssocID="{40D514B7-7D4D-489B-A537-633A3D158E3D}" presName="sibTrans" presStyleCnt="0"/>
      <dgm:spPr/>
    </dgm:pt>
    <dgm:pt modelId="{C8445660-2FB4-41E6-AE20-AB3204CABC7B}" type="pres">
      <dgm:prSet presAssocID="{A0C384A4-FD21-4F38-89F0-BFDC865F0BBD}" presName="composite" presStyleCnt="0"/>
      <dgm:spPr/>
    </dgm:pt>
    <dgm:pt modelId="{96DE442F-1CA2-46D1-81EE-ADC065A17E63}" type="pres">
      <dgm:prSet presAssocID="{A0C384A4-FD21-4F38-89F0-BFDC865F0BBD}" presName="rect1" presStyleLbl="trAlignAcc1" presStyleIdx="1" presStyleCnt="11">
        <dgm:presLayoutVars>
          <dgm:bulletEnabled val="1"/>
        </dgm:presLayoutVars>
      </dgm:prSet>
      <dgm:spPr/>
    </dgm:pt>
    <dgm:pt modelId="{CEBBD91F-396F-4893-90FE-2231129A7C18}" type="pres">
      <dgm:prSet presAssocID="{A0C384A4-FD21-4F38-89F0-BFDC865F0BBD}" presName="rect2" presStyleLbl="fgImgPlace1" presStyleIdx="1" presStyleCnt="1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  <dgm:pt modelId="{24AC45CA-4F80-48DA-B792-980EAE0551AE}" type="pres">
      <dgm:prSet presAssocID="{5E420EA1-6640-49E6-8595-BA8DD7243FCD}" presName="sibTrans" presStyleCnt="0"/>
      <dgm:spPr/>
    </dgm:pt>
    <dgm:pt modelId="{4E2F1F8B-CEC7-431B-BD45-8EFC1E5AD91B}" type="pres">
      <dgm:prSet presAssocID="{00214333-5F4E-4FD3-97F5-533C4C041A30}" presName="composite" presStyleCnt="0"/>
      <dgm:spPr/>
    </dgm:pt>
    <dgm:pt modelId="{5FE45575-BB54-44A6-8A55-ED995777AA4D}" type="pres">
      <dgm:prSet presAssocID="{00214333-5F4E-4FD3-97F5-533C4C041A30}" presName="rect1" presStyleLbl="trAlignAcc1" presStyleIdx="2" presStyleCnt="11">
        <dgm:presLayoutVars>
          <dgm:bulletEnabled val="1"/>
        </dgm:presLayoutVars>
      </dgm:prSet>
      <dgm:spPr/>
    </dgm:pt>
    <dgm:pt modelId="{21749EA6-0122-4CAC-A123-F6988CCD37F5}" type="pres">
      <dgm:prSet presAssocID="{00214333-5F4E-4FD3-97F5-533C4C041A30}" presName="rect2" presStyleLbl="fgImgPlace1" presStyleIdx="2" presStyleCnt="1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  <dgm:pt modelId="{58BE03AD-6D33-4039-A387-8634FC2EAE7C}" type="pres">
      <dgm:prSet presAssocID="{529C57B3-D25C-4ACB-BD1D-8209AAEC9838}" presName="sibTrans" presStyleCnt="0"/>
      <dgm:spPr/>
    </dgm:pt>
    <dgm:pt modelId="{F8205EE4-31DA-46A4-82AC-9B0F91CCA740}" type="pres">
      <dgm:prSet presAssocID="{E0D29BFA-6D00-40E2-8EF9-4F8063F39954}" presName="composite" presStyleCnt="0"/>
      <dgm:spPr/>
    </dgm:pt>
    <dgm:pt modelId="{BC9272CB-593A-442B-BDB5-4A89B879FF16}" type="pres">
      <dgm:prSet presAssocID="{E0D29BFA-6D00-40E2-8EF9-4F8063F39954}" presName="rect1" presStyleLbl="trAlignAcc1" presStyleIdx="3" presStyleCnt="11">
        <dgm:presLayoutVars>
          <dgm:bulletEnabled val="1"/>
        </dgm:presLayoutVars>
      </dgm:prSet>
      <dgm:spPr/>
    </dgm:pt>
    <dgm:pt modelId="{2E84B840-F75C-47B0-98CE-8B94A7E0EBBC}" type="pres">
      <dgm:prSet presAssocID="{E0D29BFA-6D00-40E2-8EF9-4F8063F39954}" presName="rect2" presStyleLbl="fgImgPlace1" presStyleIdx="3" presStyleCnt="1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  <dgm:pt modelId="{AC1F4578-D238-4E39-A02E-232F34CDE229}" type="pres">
      <dgm:prSet presAssocID="{8332B341-EE3A-46DC-A1DA-D2FBF1C4BFDD}" presName="sibTrans" presStyleCnt="0"/>
      <dgm:spPr/>
    </dgm:pt>
    <dgm:pt modelId="{30230825-B885-4B39-8DCA-F777D2BC8D15}" type="pres">
      <dgm:prSet presAssocID="{305A26FC-A365-4D04-8A35-8C8B258897EB}" presName="composite" presStyleCnt="0"/>
      <dgm:spPr/>
    </dgm:pt>
    <dgm:pt modelId="{F59E3DCF-347C-4DF3-B71D-3963A1E5B7CC}" type="pres">
      <dgm:prSet presAssocID="{305A26FC-A365-4D04-8A35-8C8B258897EB}" presName="rect1" presStyleLbl="trAlignAcc1" presStyleIdx="4" presStyleCnt="11">
        <dgm:presLayoutVars>
          <dgm:bulletEnabled val="1"/>
        </dgm:presLayoutVars>
      </dgm:prSet>
      <dgm:spPr/>
    </dgm:pt>
    <dgm:pt modelId="{97E87FCB-EA37-45AC-BA91-D5F63075550F}" type="pres">
      <dgm:prSet presAssocID="{305A26FC-A365-4D04-8A35-8C8B258897EB}" presName="rect2" presStyleLbl="fgImgPlace1" presStyleIdx="4" presStyleCnt="1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  <dgm:pt modelId="{16851BEC-A1B2-477B-B622-D5622DBD88BB}" type="pres">
      <dgm:prSet presAssocID="{39FA65F9-ED12-4FCD-8807-1FE02553414D}" presName="sibTrans" presStyleCnt="0"/>
      <dgm:spPr/>
    </dgm:pt>
    <dgm:pt modelId="{8C574A45-DA40-4AD8-A252-21E7267BBF60}" type="pres">
      <dgm:prSet presAssocID="{6E4A866D-FB98-4AA5-B123-60C9C3F1A066}" presName="composite" presStyleCnt="0"/>
      <dgm:spPr/>
    </dgm:pt>
    <dgm:pt modelId="{57A66C2D-9984-47A6-AF67-FD8F90244F1C}" type="pres">
      <dgm:prSet presAssocID="{6E4A866D-FB98-4AA5-B123-60C9C3F1A066}" presName="rect1" presStyleLbl="trAlignAcc1" presStyleIdx="5" presStyleCnt="11">
        <dgm:presLayoutVars>
          <dgm:bulletEnabled val="1"/>
        </dgm:presLayoutVars>
      </dgm:prSet>
      <dgm:spPr/>
    </dgm:pt>
    <dgm:pt modelId="{C07C9FA6-A9F3-4941-BC79-335C94CCF368}" type="pres">
      <dgm:prSet presAssocID="{6E4A866D-FB98-4AA5-B123-60C9C3F1A066}" presName="rect2" presStyleLbl="fgImgPlace1" presStyleIdx="5" presStyleCnt="1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  <dgm:pt modelId="{79A4D37D-9C5D-495E-9FCD-95830084236B}" type="pres">
      <dgm:prSet presAssocID="{2D6F4D9F-4147-4F85-93C9-B5D061711629}" presName="sibTrans" presStyleCnt="0"/>
      <dgm:spPr/>
    </dgm:pt>
    <dgm:pt modelId="{6179BFB3-AB63-440A-8084-861E1B908BC8}" type="pres">
      <dgm:prSet presAssocID="{89303C25-FE30-4496-8B1D-23F9C4EC8E45}" presName="composite" presStyleCnt="0"/>
      <dgm:spPr/>
    </dgm:pt>
    <dgm:pt modelId="{115BF3D4-B69E-4037-AA33-51506A0B2B62}" type="pres">
      <dgm:prSet presAssocID="{89303C25-FE30-4496-8B1D-23F9C4EC8E45}" presName="rect1" presStyleLbl="trAlignAcc1" presStyleIdx="6" presStyleCnt="11">
        <dgm:presLayoutVars>
          <dgm:bulletEnabled val="1"/>
        </dgm:presLayoutVars>
      </dgm:prSet>
      <dgm:spPr/>
    </dgm:pt>
    <dgm:pt modelId="{945C9E80-37E7-4031-AD21-A340C4771081}" type="pres">
      <dgm:prSet presAssocID="{89303C25-FE30-4496-8B1D-23F9C4EC8E45}" presName="rect2" presStyleLbl="fgImgPlace1" presStyleIdx="6" presStyleCnt="1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  <dgm:pt modelId="{E0627E74-8D47-420F-940B-6B3B584D06A1}" type="pres">
      <dgm:prSet presAssocID="{ADCD9497-077C-4024-93B7-396CC7B30AD8}" presName="sibTrans" presStyleCnt="0"/>
      <dgm:spPr/>
    </dgm:pt>
    <dgm:pt modelId="{FCF1CED5-FEB3-4147-88ED-509DE779E30E}" type="pres">
      <dgm:prSet presAssocID="{194DCA4E-B4E1-4F14-B085-AE4C5573449A}" presName="composite" presStyleCnt="0"/>
      <dgm:spPr/>
    </dgm:pt>
    <dgm:pt modelId="{B361BFD7-7B82-456F-B588-5460449540C5}" type="pres">
      <dgm:prSet presAssocID="{194DCA4E-B4E1-4F14-B085-AE4C5573449A}" presName="rect1" presStyleLbl="trAlignAcc1" presStyleIdx="7" presStyleCnt="11">
        <dgm:presLayoutVars>
          <dgm:bulletEnabled val="1"/>
        </dgm:presLayoutVars>
      </dgm:prSet>
      <dgm:spPr/>
    </dgm:pt>
    <dgm:pt modelId="{FFC77701-69AF-479E-83FC-1F83070AD474}" type="pres">
      <dgm:prSet presAssocID="{194DCA4E-B4E1-4F14-B085-AE4C5573449A}" presName="rect2" presStyleLbl="fgImgPlace1" presStyleIdx="7" presStyleCnt="1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  <dgm:pt modelId="{3EA7CAD8-AEFC-4026-924B-F730F1E2757A}" type="pres">
      <dgm:prSet presAssocID="{51BC0C6A-6DAC-466A-BABC-FA4D8F05C37C}" presName="sibTrans" presStyleCnt="0"/>
      <dgm:spPr/>
    </dgm:pt>
    <dgm:pt modelId="{5E6B0C5A-4AAE-4ED1-A599-ED68BB96852A}" type="pres">
      <dgm:prSet presAssocID="{0E097794-EFB6-495B-A938-C41DAE0510C2}" presName="composite" presStyleCnt="0"/>
      <dgm:spPr/>
    </dgm:pt>
    <dgm:pt modelId="{F1FBE464-7603-4360-96E7-A517369F64C6}" type="pres">
      <dgm:prSet presAssocID="{0E097794-EFB6-495B-A938-C41DAE0510C2}" presName="rect1" presStyleLbl="trAlignAcc1" presStyleIdx="8" presStyleCnt="11">
        <dgm:presLayoutVars>
          <dgm:bulletEnabled val="1"/>
        </dgm:presLayoutVars>
      </dgm:prSet>
      <dgm:spPr/>
    </dgm:pt>
    <dgm:pt modelId="{07262231-4D82-478F-B2B0-2850918179BE}" type="pres">
      <dgm:prSet presAssocID="{0E097794-EFB6-495B-A938-C41DAE0510C2}" presName="rect2" presStyleLbl="fgImgPlace1" presStyleIdx="8" presStyleCnt="1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  <dgm:pt modelId="{FF7DCA01-07A3-4976-98AF-972D3753BF60}" type="pres">
      <dgm:prSet presAssocID="{C88BDFC6-10DB-426B-A287-D471FE7F2F10}" presName="sibTrans" presStyleCnt="0"/>
      <dgm:spPr/>
    </dgm:pt>
    <dgm:pt modelId="{19F8C149-E779-4B4A-824A-3670EB36E046}" type="pres">
      <dgm:prSet presAssocID="{CBDA665E-3512-4D84-B355-4988E5D469AA}" presName="composite" presStyleCnt="0"/>
      <dgm:spPr/>
    </dgm:pt>
    <dgm:pt modelId="{2EECCF81-CC4C-46EA-9852-D90B3F9545C4}" type="pres">
      <dgm:prSet presAssocID="{CBDA665E-3512-4D84-B355-4988E5D469AA}" presName="rect1" presStyleLbl="trAlignAcc1" presStyleIdx="9" presStyleCnt="11">
        <dgm:presLayoutVars>
          <dgm:bulletEnabled val="1"/>
        </dgm:presLayoutVars>
      </dgm:prSet>
      <dgm:spPr/>
    </dgm:pt>
    <dgm:pt modelId="{78D5452F-2E5C-4712-A136-FEC2F518600A}" type="pres">
      <dgm:prSet presAssocID="{CBDA665E-3512-4D84-B355-4988E5D469AA}" presName="rect2" presStyleLbl="fgImgPlace1" presStyleIdx="9" presStyleCnt="1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  <dgm:pt modelId="{9557BB1A-3975-4DE5-AE68-6EB8830E526C}" type="pres">
      <dgm:prSet presAssocID="{4E502524-D410-4443-B1D5-93FB080B783A}" presName="sibTrans" presStyleCnt="0"/>
      <dgm:spPr/>
    </dgm:pt>
    <dgm:pt modelId="{0BEE8822-F22E-4425-9C62-FC703FBA7517}" type="pres">
      <dgm:prSet presAssocID="{36FADC37-8CD4-4CF8-83F9-B135A520147F}" presName="composite" presStyleCnt="0"/>
      <dgm:spPr/>
    </dgm:pt>
    <dgm:pt modelId="{659C87B1-3BDB-4484-85D7-55B934189853}" type="pres">
      <dgm:prSet presAssocID="{36FADC37-8CD4-4CF8-83F9-B135A520147F}" presName="rect1" presStyleLbl="trAlignAcc1" presStyleIdx="10" presStyleCnt="11">
        <dgm:presLayoutVars>
          <dgm:bulletEnabled val="1"/>
        </dgm:presLayoutVars>
      </dgm:prSet>
      <dgm:spPr/>
    </dgm:pt>
    <dgm:pt modelId="{35313A2A-76A6-4C41-A62E-74CC67D30DB3}" type="pres">
      <dgm:prSet presAssocID="{36FADC37-8CD4-4CF8-83F9-B135A520147F}" presName="rect2" presStyleLbl="fgImgPlace1" presStyleIdx="10" presStyleCnt="1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</dgm:pt>
  </dgm:ptLst>
  <dgm:cxnLst>
    <dgm:cxn modelId="{DACB4F01-03AD-4DB5-A50A-2DC1E8F9EA4D}" srcId="{0F9345A7-4A8E-4756-BAA4-8EDA6F44C726}" destId="{36FADC37-8CD4-4CF8-83F9-B135A520147F}" srcOrd="10" destOrd="0" parTransId="{5C536734-27DD-4B69-B53F-A00E169D82A9}" sibTransId="{B3B925B2-5D81-40E5-8B37-D19C897C1959}"/>
    <dgm:cxn modelId="{453F3A18-B8E3-4EE4-8DEF-487DA9E7584B}" srcId="{0F9345A7-4A8E-4756-BAA4-8EDA6F44C726}" destId="{00214333-5F4E-4FD3-97F5-533C4C041A30}" srcOrd="2" destOrd="0" parTransId="{613BF0D6-0EBE-4C9E-B6C0-8B84409F0FFD}" sibTransId="{529C57B3-D25C-4ACB-BD1D-8209AAEC9838}"/>
    <dgm:cxn modelId="{CD0D0B26-0E9E-4FB9-9726-E1AFB4D0FF41}" type="presOf" srcId="{89303C25-FE30-4496-8B1D-23F9C4EC8E45}" destId="{115BF3D4-B69E-4037-AA33-51506A0B2B62}" srcOrd="0" destOrd="0" presId="urn:microsoft.com/office/officeart/2008/layout/PictureStrips"/>
    <dgm:cxn modelId="{3AC57F33-2EAE-4528-8629-F29DACB7C092}" srcId="{0F9345A7-4A8E-4756-BAA4-8EDA6F44C726}" destId="{194DCA4E-B4E1-4F14-B085-AE4C5573449A}" srcOrd="7" destOrd="0" parTransId="{82F887AB-8A73-410B-B4EF-EA096E8F92A5}" sibTransId="{51BC0C6A-6DAC-466A-BABC-FA4D8F05C37C}"/>
    <dgm:cxn modelId="{74638F37-9E69-4476-8F42-022BC4BA038C}" srcId="{0F9345A7-4A8E-4756-BAA4-8EDA6F44C726}" destId="{2FC345EE-05F9-48F9-B09E-B466D553D46A}" srcOrd="0" destOrd="0" parTransId="{279A2382-0F0F-4FE8-A782-4A22BFF96379}" sibTransId="{40D514B7-7D4D-489B-A537-633A3D158E3D}"/>
    <dgm:cxn modelId="{255E2F3D-EE52-4EEC-B5A6-B78676CA839D}" type="presOf" srcId="{0E097794-EFB6-495B-A938-C41DAE0510C2}" destId="{F1FBE464-7603-4360-96E7-A517369F64C6}" srcOrd="0" destOrd="0" presId="urn:microsoft.com/office/officeart/2008/layout/PictureStrips"/>
    <dgm:cxn modelId="{D1CC725C-FD2C-42CC-9F95-F7D21FE0546E}" type="presOf" srcId="{A0C384A4-FD21-4F38-89F0-BFDC865F0BBD}" destId="{96DE442F-1CA2-46D1-81EE-ADC065A17E63}" srcOrd="0" destOrd="0" presId="urn:microsoft.com/office/officeart/2008/layout/PictureStrips"/>
    <dgm:cxn modelId="{B52D8C5C-168A-4299-843E-8840A5D16E50}" type="presOf" srcId="{2FC345EE-05F9-48F9-B09E-B466D553D46A}" destId="{3CB7EB19-3E9F-417A-958B-A3902F515D9F}" srcOrd="0" destOrd="0" presId="urn:microsoft.com/office/officeart/2008/layout/PictureStrips"/>
    <dgm:cxn modelId="{09F0434B-D823-4B5D-AA91-0B081B6FC0FA}" srcId="{0F9345A7-4A8E-4756-BAA4-8EDA6F44C726}" destId="{A0C384A4-FD21-4F38-89F0-BFDC865F0BBD}" srcOrd="1" destOrd="0" parTransId="{E77C5220-E57F-4ECC-8833-51B938F36E4F}" sibTransId="{5E420EA1-6640-49E6-8595-BA8DD7243FCD}"/>
    <dgm:cxn modelId="{C27A214C-4033-4660-A74F-63559932BAEA}" type="presOf" srcId="{194DCA4E-B4E1-4F14-B085-AE4C5573449A}" destId="{B361BFD7-7B82-456F-B588-5460449540C5}" srcOrd="0" destOrd="0" presId="urn:microsoft.com/office/officeart/2008/layout/PictureStrips"/>
    <dgm:cxn modelId="{E90AF84D-EF02-4085-9EB0-14D83A3B7872}" srcId="{0F9345A7-4A8E-4756-BAA4-8EDA6F44C726}" destId="{89303C25-FE30-4496-8B1D-23F9C4EC8E45}" srcOrd="6" destOrd="0" parTransId="{52766175-DC7E-45AE-A3E4-27039C0E0851}" sibTransId="{ADCD9497-077C-4024-93B7-396CC7B30AD8}"/>
    <dgm:cxn modelId="{93624352-7EA1-4B72-941A-11B120F6EFBA}" type="presOf" srcId="{0F9345A7-4A8E-4756-BAA4-8EDA6F44C726}" destId="{29DA1D6F-F930-43F6-A601-BEE52B2839DC}" srcOrd="0" destOrd="0" presId="urn:microsoft.com/office/officeart/2008/layout/PictureStrips"/>
    <dgm:cxn modelId="{BB12E675-C655-4113-A576-8D9E6E619F97}" type="presOf" srcId="{00214333-5F4E-4FD3-97F5-533C4C041A30}" destId="{5FE45575-BB54-44A6-8A55-ED995777AA4D}" srcOrd="0" destOrd="0" presId="urn:microsoft.com/office/officeart/2008/layout/PictureStrips"/>
    <dgm:cxn modelId="{90AA4B7B-66CE-4961-808B-51D508F3829D}" type="presOf" srcId="{305A26FC-A365-4D04-8A35-8C8B258897EB}" destId="{F59E3DCF-347C-4DF3-B71D-3963A1E5B7CC}" srcOrd="0" destOrd="0" presId="urn:microsoft.com/office/officeart/2008/layout/PictureStrips"/>
    <dgm:cxn modelId="{03C03181-4177-4096-878B-5356C68E1BC3}" srcId="{0F9345A7-4A8E-4756-BAA4-8EDA6F44C726}" destId="{E0D29BFA-6D00-40E2-8EF9-4F8063F39954}" srcOrd="3" destOrd="0" parTransId="{4813876E-71A4-4F37-BE26-95AAFACF13AF}" sibTransId="{8332B341-EE3A-46DC-A1DA-D2FBF1C4BFDD}"/>
    <dgm:cxn modelId="{3B40D486-4A15-41E0-B383-545B2959A774}" srcId="{0F9345A7-4A8E-4756-BAA4-8EDA6F44C726}" destId="{6E4A866D-FB98-4AA5-B123-60C9C3F1A066}" srcOrd="5" destOrd="0" parTransId="{15ECC655-4D18-4AC9-B1C7-A1D11F3C256E}" sibTransId="{2D6F4D9F-4147-4F85-93C9-B5D061711629}"/>
    <dgm:cxn modelId="{F6A35B92-22EA-41C7-9F2B-8C87F7C72E62}" srcId="{0F9345A7-4A8E-4756-BAA4-8EDA6F44C726}" destId="{305A26FC-A365-4D04-8A35-8C8B258897EB}" srcOrd="4" destOrd="0" parTransId="{DBDC13D4-866F-4A78-8843-F96DCF963D3E}" sibTransId="{39FA65F9-ED12-4FCD-8807-1FE02553414D}"/>
    <dgm:cxn modelId="{D1C744AE-2BE5-43C4-BBE7-3AC4C4D90B4F}" srcId="{0F9345A7-4A8E-4756-BAA4-8EDA6F44C726}" destId="{0E097794-EFB6-495B-A938-C41DAE0510C2}" srcOrd="8" destOrd="0" parTransId="{6BC79FA5-7CC3-4684-87DE-FE338BFDC927}" sibTransId="{C88BDFC6-10DB-426B-A287-D471FE7F2F10}"/>
    <dgm:cxn modelId="{006E47CA-998C-4C4D-9E41-06AEA3023D39}" type="presOf" srcId="{CBDA665E-3512-4D84-B355-4988E5D469AA}" destId="{2EECCF81-CC4C-46EA-9852-D90B3F9545C4}" srcOrd="0" destOrd="0" presId="urn:microsoft.com/office/officeart/2008/layout/PictureStrips"/>
    <dgm:cxn modelId="{D13D31D1-03E7-4A26-A06D-6B45710C96C3}" type="presOf" srcId="{6E4A866D-FB98-4AA5-B123-60C9C3F1A066}" destId="{57A66C2D-9984-47A6-AF67-FD8F90244F1C}" srcOrd="0" destOrd="0" presId="urn:microsoft.com/office/officeart/2008/layout/PictureStrips"/>
    <dgm:cxn modelId="{5452EFD6-5157-45CA-B765-2AFD3C8FFB31}" srcId="{0F9345A7-4A8E-4756-BAA4-8EDA6F44C726}" destId="{CBDA665E-3512-4D84-B355-4988E5D469AA}" srcOrd="9" destOrd="0" parTransId="{0F15099A-5DE0-4D03-B258-B6AC291F5556}" sibTransId="{4E502524-D410-4443-B1D5-93FB080B783A}"/>
    <dgm:cxn modelId="{B0F4CFEB-66A1-4BA8-8BA6-19DF95836D14}" type="presOf" srcId="{36FADC37-8CD4-4CF8-83F9-B135A520147F}" destId="{659C87B1-3BDB-4484-85D7-55B934189853}" srcOrd="0" destOrd="0" presId="urn:microsoft.com/office/officeart/2008/layout/PictureStrips"/>
    <dgm:cxn modelId="{A7B1ADF0-AE4B-45C4-AA83-AA927DDE8F26}" type="presOf" srcId="{E0D29BFA-6D00-40E2-8EF9-4F8063F39954}" destId="{BC9272CB-593A-442B-BDB5-4A89B879FF16}" srcOrd="0" destOrd="0" presId="urn:microsoft.com/office/officeart/2008/layout/PictureStrips"/>
    <dgm:cxn modelId="{07A6F6E4-DE83-4FEB-B37D-21D88A1B83FC}" type="presParOf" srcId="{29DA1D6F-F930-43F6-A601-BEE52B2839DC}" destId="{C8C8D672-40E0-44C8-B2E1-8F121EEF1F22}" srcOrd="0" destOrd="0" presId="urn:microsoft.com/office/officeart/2008/layout/PictureStrips"/>
    <dgm:cxn modelId="{1E40D986-2B3B-458E-B153-F65E3A14B255}" type="presParOf" srcId="{C8C8D672-40E0-44C8-B2E1-8F121EEF1F22}" destId="{3CB7EB19-3E9F-417A-958B-A3902F515D9F}" srcOrd="0" destOrd="0" presId="urn:microsoft.com/office/officeart/2008/layout/PictureStrips"/>
    <dgm:cxn modelId="{8921FDEE-10E3-4035-AF62-DF165189F8FE}" type="presParOf" srcId="{C8C8D672-40E0-44C8-B2E1-8F121EEF1F22}" destId="{15F6AC6C-69AA-4A38-8D4B-E91E11368D92}" srcOrd="1" destOrd="0" presId="urn:microsoft.com/office/officeart/2008/layout/PictureStrips"/>
    <dgm:cxn modelId="{F9684320-B62E-4D63-B289-B29BEF471386}" type="presParOf" srcId="{29DA1D6F-F930-43F6-A601-BEE52B2839DC}" destId="{F6991EFB-07DD-426A-A899-E3FE7AA646F4}" srcOrd="1" destOrd="0" presId="urn:microsoft.com/office/officeart/2008/layout/PictureStrips"/>
    <dgm:cxn modelId="{65DC133A-83BB-43A9-B0B1-1AE23A194A24}" type="presParOf" srcId="{29DA1D6F-F930-43F6-A601-BEE52B2839DC}" destId="{C8445660-2FB4-41E6-AE20-AB3204CABC7B}" srcOrd="2" destOrd="0" presId="urn:microsoft.com/office/officeart/2008/layout/PictureStrips"/>
    <dgm:cxn modelId="{5F04C595-98D5-44C0-8DA6-7AD92422296F}" type="presParOf" srcId="{C8445660-2FB4-41E6-AE20-AB3204CABC7B}" destId="{96DE442F-1CA2-46D1-81EE-ADC065A17E63}" srcOrd="0" destOrd="0" presId="urn:microsoft.com/office/officeart/2008/layout/PictureStrips"/>
    <dgm:cxn modelId="{03581961-FF47-457C-9A58-4293D8962BCF}" type="presParOf" srcId="{C8445660-2FB4-41E6-AE20-AB3204CABC7B}" destId="{CEBBD91F-396F-4893-90FE-2231129A7C18}" srcOrd="1" destOrd="0" presId="urn:microsoft.com/office/officeart/2008/layout/PictureStrips"/>
    <dgm:cxn modelId="{717FD25E-7791-4A1E-B972-EBD9A8527972}" type="presParOf" srcId="{29DA1D6F-F930-43F6-A601-BEE52B2839DC}" destId="{24AC45CA-4F80-48DA-B792-980EAE0551AE}" srcOrd="3" destOrd="0" presId="urn:microsoft.com/office/officeart/2008/layout/PictureStrips"/>
    <dgm:cxn modelId="{B48988BB-4A82-4A59-ABF9-F233DF2E08FD}" type="presParOf" srcId="{29DA1D6F-F930-43F6-A601-BEE52B2839DC}" destId="{4E2F1F8B-CEC7-431B-BD45-8EFC1E5AD91B}" srcOrd="4" destOrd="0" presId="urn:microsoft.com/office/officeart/2008/layout/PictureStrips"/>
    <dgm:cxn modelId="{E9782F5C-EFC2-4A83-B9F2-0624AA378733}" type="presParOf" srcId="{4E2F1F8B-CEC7-431B-BD45-8EFC1E5AD91B}" destId="{5FE45575-BB54-44A6-8A55-ED995777AA4D}" srcOrd="0" destOrd="0" presId="urn:microsoft.com/office/officeart/2008/layout/PictureStrips"/>
    <dgm:cxn modelId="{CD0B0AEF-A7CB-4292-B404-3591B82A8F04}" type="presParOf" srcId="{4E2F1F8B-CEC7-431B-BD45-8EFC1E5AD91B}" destId="{21749EA6-0122-4CAC-A123-F6988CCD37F5}" srcOrd="1" destOrd="0" presId="urn:microsoft.com/office/officeart/2008/layout/PictureStrips"/>
    <dgm:cxn modelId="{787998F5-483A-4828-B775-52609E93A63A}" type="presParOf" srcId="{29DA1D6F-F930-43F6-A601-BEE52B2839DC}" destId="{58BE03AD-6D33-4039-A387-8634FC2EAE7C}" srcOrd="5" destOrd="0" presId="urn:microsoft.com/office/officeart/2008/layout/PictureStrips"/>
    <dgm:cxn modelId="{491CD5EB-895F-45FF-ACD0-4A6DB93DEC22}" type="presParOf" srcId="{29DA1D6F-F930-43F6-A601-BEE52B2839DC}" destId="{F8205EE4-31DA-46A4-82AC-9B0F91CCA740}" srcOrd="6" destOrd="0" presId="urn:microsoft.com/office/officeart/2008/layout/PictureStrips"/>
    <dgm:cxn modelId="{56395FAA-D7D1-4CC4-AA77-75215AAFD916}" type="presParOf" srcId="{F8205EE4-31DA-46A4-82AC-9B0F91CCA740}" destId="{BC9272CB-593A-442B-BDB5-4A89B879FF16}" srcOrd="0" destOrd="0" presId="urn:microsoft.com/office/officeart/2008/layout/PictureStrips"/>
    <dgm:cxn modelId="{AB21B0FC-DA98-49D5-ADDE-533795B6C5E1}" type="presParOf" srcId="{F8205EE4-31DA-46A4-82AC-9B0F91CCA740}" destId="{2E84B840-F75C-47B0-98CE-8B94A7E0EBBC}" srcOrd="1" destOrd="0" presId="urn:microsoft.com/office/officeart/2008/layout/PictureStrips"/>
    <dgm:cxn modelId="{EB55D26B-7E08-4984-8FE1-FEEE6F1EA426}" type="presParOf" srcId="{29DA1D6F-F930-43F6-A601-BEE52B2839DC}" destId="{AC1F4578-D238-4E39-A02E-232F34CDE229}" srcOrd="7" destOrd="0" presId="urn:microsoft.com/office/officeart/2008/layout/PictureStrips"/>
    <dgm:cxn modelId="{68313A80-24F0-492B-AEEB-102C723400AF}" type="presParOf" srcId="{29DA1D6F-F930-43F6-A601-BEE52B2839DC}" destId="{30230825-B885-4B39-8DCA-F777D2BC8D15}" srcOrd="8" destOrd="0" presId="urn:microsoft.com/office/officeart/2008/layout/PictureStrips"/>
    <dgm:cxn modelId="{1C8522E8-0FDA-4ACF-A6E3-551B15FE66F5}" type="presParOf" srcId="{30230825-B885-4B39-8DCA-F777D2BC8D15}" destId="{F59E3DCF-347C-4DF3-B71D-3963A1E5B7CC}" srcOrd="0" destOrd="0" presId="urn:microsoft.com/office/officeart/2008/layout/PictureStrips"/>
    <dgm:cxn modelId="{62375679-8422-4439-8ECD-0CB801F0A9F3}" type="presParOf" srcId="{30230825-B885-4B39-8DCA-F777D2BC8D15}" destId="{97E87FCB-EA37-45AC-BA91-D5F63075550F}" srcOrd="1" destOrd="0" presId="urn:microsoft.com/office/officeart/2008/layout/PictureStrips"/>
    <dgm:cxn modelId="{9BCEDD7B-BBFA-4101-9437-28CE64CBB4F8}" type="presParOf" srcId="{29DA1D6F-F930-43F6-A601-BEE52B2839DC}" destId="{16851BEC-A1B2-477B-B622-D5622DBD88BB}" srcOrd="9" destOrd="0" presId="urn:microsoft.com/office/officeart/2008/layout/PictureStrips"/>
    <dgm:cxn modelId="{65157D03-7E91-454F-AD94-F9DDF1471028}" type="presParOf" srcId="{29DA1D6F-F930-43F6-A601-BEE52B2839DC}" destId="{8C574A45-DA40-4AD8-A252-21E7267BBF60}" srcOrd="10" destOrd="0" presId="urn:microsoft.com/office/officeart/2008/layout/PictureStrips"/>
    <dgm:cxn modelId="{6A954E8E-E3F8-4749-AD81-4459AE89EF8E}" type="presParOf" srcId="{8C574A45-DA40-4AD8-A252-21E7267BBF60}" destId="{57A66C2D-9984-47A6-AF67-FD8F90244F1C}" srcOrd="0" destOrd="0" presId="urn:microsoft.com/office/officeart/2008/layout/PictureStrips"/>
    <dgm:cxn modelId="{7DFEC44D-416A-4C2B-B1AC-31887C252604}" type="presParOf" srcId="{8C574A45-DA40-4AD8-A252-21E7267BBF60}" destId="{C07C9FA6-A9F3-4941-BC79-335C94CCF368}" srcOrd="1" destOrd="0" presId="urn:microsoft.com/office/officeart/2008/layout/PictureStrips"/>
    <dgm:cxn modelId="{87A5CF39-5F6C-4F79-A500-8C4458C08790}" type="presParOf" srcId="{29DA1D6F-F930-43F6-A601-BEE52B2839DC}" destId="{79A4D37D-9C5D-495E-9FCD-95830084236B}" srcOrd="11" destOrd="0" presId="urn:microsoft.com/office/officeart/2008/layout/PictureStrips"/>
    <dgm:cxn modelId="{0C1EF65E-46C0-4043-B445-D2CBF59660D5}" type="presParOf" srcId="{29DA1D6F-F930-43F6-A601-BEE52B2839DC}" destId="{6179BFB3-AB63-440A-8084-861E1B908BC8}" srcOrd="12" destOrd="0" presId="urn:microsoft.com/office/officeart/2008/layout/PictureStrips"/>
    <dgm:cxn modelId="{1D7C6050-E39A-4EAD-AFF1-88A8E05683AF}" type="presParOf" srcId="{6179BFB3-AB63-440A-8084-861E1B908BC8}" destId="{115BF3D4-B69E-4037-AA33-51506A0B2B62}" srcOrd="0" destOrd="0" presId="urn:microsoft.com/office/officeart/2008/layout/PictureStrips"/>
    <dgm:cxn modelId="{E8E6A7FF-121A-4366-A0C3-A3C8E7062CC2}" type="presParOf" srcId="{6179BFB3-AB63-440A-8084-861E1B908BC8}" destId="{945C9E80-37E7-4031-AD21-A340C4771081}" srcOrd="1" destOrd="0" presId="urn:microsoft.com/office/officeart/2008/layout/PictureStrips"/>
    <dgm:cxn modelId="{A0C3ECF4-124B-460F-94CC-E23350D2ED42}" type="presParOf" srcId="{29DA1D6F-F930-43F6-A601-BEE52B2839DC}" destId="{E0627E74-8D47-420F-940B-6B3B584D06A1}" srcOrd="13" destOrd="0" presId="urn:microsoft.com/office/officeart/2008/layout/PictureStrips"/>
    <dgm:cxn modelId="{D0D3EB1C-1966-4B3E-95B0-18FE6863161B}" type="presParOf" srcId="{29DA1D6F-F930-43F6-A601-BEE52B2839DC}" destId="{FCF1CED5-FEB3-4147-88ED-509DE779E30E}" srcOrd="14" destOrd="0" presId="urn:microsoft.com/office/officeart/2008/layout/PictureStrips"/>
    <dgm:cxn modelId="{F8440FE5-A88F-4647-8BF7-A696F6738A46}" type="presParOf" srcId="{FCF1CED5-FEB3-4147-88ED-509DE779E30E}" destId="{B361BFD7-7B82-456F-B588-5460449540C5}" srcOrd="0" destOrd="0" presId="urn:microsoft.com/office/officeart/2008/layout/PictureStrips"/>
    <dgm:cxn modelId="{61DFA34A-C49F-498E-9375-01C2492C6E6C}" type="presParOf" srcId="{FCF1CED5-FEB3-4147-88ED-509DE779E30E}" destId="{FFC77701-69AF-479E-83FC-1F83070AD474}" srcOrd="1" destOrd="0" presId="urn:microsoft.com/office/officeart/2008/layout/PictureStrips"/>
    <dgm:cxn modelId="{201BE13A-35B7-428A-8C73-A28878B19AC8}" type="presParOf" srcId="{29DA1D6F-F930-43F6-A601-BEE52B2839DC}" destId="{3EA7CAD8-AEFC-4026-924B-F730F1E2757A}" srcOrd="15" destOrd="0" presId="urn:microsoft.com/office/officeart/2008/layout/PictureStrips"/>
    <dgm:cxn modelId="{E70310EA-31BD-406C-B022-826FBDF2E574}" type="presParOf" srcId="{29DA1D6F-F930-43F6-A601-BEE52B2839DC}" destId="{5E6B0C5A-4AAE-4ED1-A599-ED68BB96852A}" srcOrd="16" destOrd="0" presId="urn:microsoft.com/office/officeart/2008/layout/PictureStrips"/>
    <dgm:cxn modelId="{17C7BE37-07CD-4F5B-BF97-5F94BC0B8158}" type="presParOf" srcId="{5E6B0C5A-4AAE-4ED1-A599-ED68BB96852A}" destId="{F1FBE464-7603-4360-96E7-A517369F64C6}" srcOrd="0" destOrd="0" presId="urn:microsoft.com/office/officeart/2008/layout/PictureStrips"/>
    <dgm:cxn modelId="{D578689C-D4A9-41A0-ABC3-686091A6E643}" type="presParOf" srcId="{5E6B0C5A-4AAE-4ED1-A599-ED68BB96852A}" destId="{07262231-4D82-478F-B2B0-2850918179BE}" srcOrd="1" destOrd="0" presId="urn:microsoft.com/office/officeart/2008/layout/PictureStrips"/>
    <dgm:cxn modelId="{E26A24EE-5AF9-494A-821A-D097D5568710}" type="presParOf" srcId="{29DA1D6F-F930-43F6-A601-BEE52B2839DC}" destId="{FF7DCA01-07A3-4976-98AF-972D3753BF60}" srcOrd="17" destOrd="0" presId="urn:microsoft.com/office/officeart/2008/layout/PictureStrips"/>
    <dgm:cxn modelId="{49C78063-1605-40DE-9B6F-7526CEA4E5FC}" type="presParOf" srcId="{29DA1D6F-F930-43F6-A601-BEE52B2839DC}" destId="{19F8C149-E779-4B4A-824A-3670EB36E046}" srcOrd="18" destOrd="0" presId="urn:microsoft.com/office/officeart/2008/layout/PictureStrips"/>
    <dgm:cxn modelId="{36D8EA72-BFC7-441A-9112-34C18848345A}" type="presParOf" srcId="{19F8C149-E779-4B4A-824A-3670EB36E046}" destId="{2EECCF81-CC4C-46EA-9852-D90B3F9545C4}" srcOrd="0" destOrd="0" presId="urn:microsoft.com/office/officeart/2008/layout/PictureStrips"/>
    <dgm:cxn modelId="{6D0638D6-4415-43A1-BFDA-EC5FA0B77C73}" type="presParOf" srcId="{19F8C149-E779-4B4A-824A-3670EB36E046}" destId="{78D5452F-2E5C-4712-A136-FEC2F518600A}" srcOrd="1" destOrd="0" presId="urn:microsoft.com/office/officeart/2008/layout/PictureStrips"/>
    <dgm:cxn modelId="{2CFA6E10-EFFB-4D69-9B05-D2C0DE06BFD0}" type="presParOf" srcId="{29DA1D6F-F930-43F6-A601-BEE52B2839DC}" destId="{9557BB1A-3975-4DE5-AE68-6EB8830E526C}" srcOrd="19" destOrd="0" presId="urn:microsoft.com/office/officeart/2008/layout/PictureStrips"/>
    <dgm:cxn modelId="{E2BDA312-1315-41D6-BB78-C507EC18770F}" type="presParOf" srcId="{29DA1D6F-F930-43F6-A601-BEE52B2839DC}" destId="{0BEE8822-F22E-4425-9C62-FC703FBA7517}" srcOrd="20" destOrd="0" presId="urn:microsoft.com/office/officeart/2008/layout/PictureStrips"/>
    <dgm:cxn modelId="{2CED6924-03A9-41BD-BD7F-D17E49277E36}" type="presParOf" srcId="{0BEE8822-F22E-4425-9C62-FC703FBA7517}" destId="{659C87B1-3BDB-4484-85D7-55B934189853}" srcOrd="0" destOrd="0" presId="urn:microsoft.com/office/officeart/2008/layout/PictureStrips"/>
    <dgm:cxn modelId="{E2C0C1CF-70D8-4747-92ED-49FD3BACE59F}" type="presParOf" srcId="{0BEE8822-F22E-4425-9C62-FC703FBA7517}" destId="{35313A2A-76A6-4C41-A62E-74CC67D30DB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7EB19-3E9F-417A-958B-A3902F515D9F}">
      <dsp:nvSpPr>
        <dsp:cNvPr id="0" name=""/>
        <dsp:cNvSpPr/>
      </dsp:nvSpPr>
      <dsp:spPr>
        <a:xfrm>
          <a:off x="902248" y="159935"/>
          <a:ext cx="2784990" cy="8703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9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Lei de Interceptações (Lei nº 9.296/96) </a:t>
          </a:r>
        </a:p>
      </dsp:txBody>
      <dsp:txXfrm>
        <a:off x="902248" y="159935"/>
        <a:ext cx="2784990" cy="870309"/>
      </dsp:txXfrm>
    </dsp:sp>
    <dsp:sp modelId="{15F6AC6C-69AA-4A38-8D4B-E91E11368D92}">
      <dsp:nvSpPr>
        <dsp:cNvPr id="0" name=""/>
        <dsp:cNvSpPr/>
      </dsp:nvSpPr>
      <dsp:spPr>
        <a:xfrm>
          <a:off x="786207" y="34223"/>
          <a:ext cx="609216" cy="9138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E442F-1CA2-46D1-81EE-ADC065A17E63}">
      <dsp:nvSpPr>
        <dsp:cNvPr id="0" name=""/>
        <dsp:cNvSpPr/>
      </dsp:nvSpPr>
      <dsp:spPr>
        <a:xfrm>
          <a:off x="3923325" y="159935"/>
          <a:ext cx="2784990" cy="8703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9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Lei Carolina Dieckmann (Lei nº 12.737/02)</a:t>
          </a:r>
        </a:p>
      </dsp:txBody>
      <dsp:txXfrm>
        <a:off x="3923325" y="159935"/>
        <a:ext cx="2784990" cy="870309"/>
      </dsp:txXfrm>
    </dsp:sp>
    <dsp:sp modelId="{CEBBD91F-396F-4893-90FE-2231129A7C18}">
      <dsp:nvSpPr>
        <dsp:cNvPr id="0" name=""/>
        <dsp:cNvSpPr/>
      </dsp:nvSpPr>
      <dsp:spPr>
        <a:xfrm>
          <a:off x="3807283" y="34223"/>
          <a:ext cx="609216" cy="9138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45575-BB54-44A6-8A55-ED995777AA4D}">
      <dsp:nvSpPr>
        <dsp:cNvPr id="0" name=""/>
        <dsp:cNvSpPr/>
      </dsp:nvSpPr>
      <dsp:spPr>
        <a:xfrm>
          <a:off x="6944401" y="159935"/>
          <a:ext cx="2784990" cy="8703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9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Estupro virtual (Lei nº 12.015/09) </a:t>
          </a:r>
        </a:p>
      </dsp:txBody>
      <dsp:txXfrm>
        <a:off x="6944401" y="159935"/>
        <a:ext cx="2784990" cy="870309"/>
      </dsp:txXfrm>
    </dsp:sp>
    <dsp:sp modelId="{21749EA6-0122-4CAC-A123-F6988CCD37F5}">
      <dsp:nvSpPr>
        <dsp:cNvPr id="0" name=""/>
        <dsp:cNvSpPr/>
      </dsp:nvSpPr>
      <dsp:spPr>
        <a:xfrm>
          <a:off x="6828360" y="34223"/>
          <a:ext cx="609216" cy="9138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272CB-593A-442B-BDB5-4A89B879FF16}">
      <dsp:nvSpPr>
        <dsp:cNvPr id="0" name=""/>
        <dsp:cNvSpPr/>
      </dsp:nvSpPr>
      <dsp:spPr>
        <a:xfrm>
          <a:off x="902248" y="1255558"/>
          <a:ext cx="2784990" cy="8703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9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Marco Civil da Internet (Lei nº 12.965/2014) </a:t>
          </a:r>
        </a:p>
      </dsp:txBody>
      <dsp:txXfrm>
        <a:off x="902248" y="1255558"/>
        <a:ext cx="2784990" cy="870309"/>
      </dsp:txXfrm>
    </dsp:sp>
    <dsp:sp modelId="{2E84B840-F75C-47B0-98CE-8B94A7E0EBBC}">
      <dsp:nvSpPr>
        <dsp:cNvPr id="0" name=""/>
        <dsp:cNvSpPr/>
      </dsp:nvSpPr>
      <dsp:spPr>
        <a:xfrm>
          <a:off x="786207" y="1129846"/>
          <a:ext cx="609216" cy="9138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E3DCF-347C-4DF3-B71D-3963A1E5B7CC}">
      <dsp:nvSpPr>
        <dsp:cNvPr id="0" name=""/>
        <dsp:cNvSpPr/>
      </dsp:nvSpPr>
      <dsp:spPr>
        <a:xfrm>
          <a:off x="3923325" y="1255558"/>
          <a:ext cx="2784990" cy="8703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9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Cyberbullying (Lei nº 13.185/15) </a:t>
          </a:r>
        </a:p>
      </dsp:txBody>
      <dsp:txXfrm>
        <a:off x="3923325" y="1255558"/>
        <a:ext cx="2784990" cy="870309"/>
      </dsp:txXfrm>
    </dsp:sp>
    <dsp:sp modelId="{97E87FCB-EA37-45AC-BA91-D5F63075550F}">
      <dsp:nvSpPr>
        <dsp:cNvPr id="0" name=""/>
        <dsp:cNvSpPr/>
      </dsp:nvSpPr>
      <dsp:spPr>
        <a:xfrm>
          <a:off x="3807283" y="1129846"/>
          <a:ext cx="609216" cy="9138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66C2D-9984-47A6-AF67-FD8F90244F1C}">
      <dsp:nvSpPr>
        <dsp:cNvPr id="0" name=""/>
        <dsp:cNvSpPr/>
      </dsp:nvSpPr>
      <dsp:spPr>
        <a:xfrm>
          <a:off x="6944401" y="1255558"/>
          <a:ext cx="2784990" cy="8703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9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Lei da Infiltração Policial na Internet (Lei nº 13.441/2017) </a:t>
          </a:r>
        </a:p>
      </dsp:txBody>
      <dsp:txXfrm>
        <a:off x="6944401" y="1255558"/>
        <a:ext cx="2784990" cy="870309"/>
      </dsp:txXfrm>
    </dsp:sp>
    <dsp:sp modelId="{C07C9FA6-A9F3-4941-BC79-335C94CCF368}">
      <dsp:nvSpPr>
        <dsp:cNvPr id="0" name=""/>
        <dsp:cNvSpPr/>
      </dsp:nvSpPr>
      <dsp:spPr>
        <a:xfrm>
          <a:off x="6828360" y="1129846"/>
          <a:ext cx="609216" cy="9138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BF3D4-B69E-4037-AA33-51506A0B2B62}">
      <dsp:nvSpPr>
        <dsp:cNvPr id="0" name=""/>
        <dsp:cNvSpPr/>
      </dsp:nvSpPr>
      <dsp:spPr>
        <a:xfrm>
          <a:off x="902248" y="2351181"/>
          <a:ext cx="2784990" cy="8703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9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LGPD (Lei nº 13.709/2018) </a:t>
          </a:r>
        </a:p>
      </dsp:txBody>
      <dsp:txXfrm>
        <a:off x="902248" y="2351181"/>
        <a:ext cx="2784990" cy="870309"/>
      </dsp:txXfrm>
    </dsp:sp>
    <dsp:sp modelId="{945C9E80-37E7-4031-AD21-A340C4771081}">
      <dsp:nvSpPr>
        <dsp:cNvPr id="0" name=""/>
        <dsp:cNvSpPr/>
      </dsp:nvSpPr>
      <dsp:spPr>
        <a:xfrm>
          <a:off x="786207" y="2225470"/>
          <a:ext cx="609216" cy="9138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1BFD7-7B82-456F-B588-5460449540C5}">
      <dsp:nvSpPr>
        <dsp:cNvPr id="0" name=""/>
        <dsp:cNvSpPr/>
      </dsp:nvSpPr>
      <dsp:spPr>
        <a:xfrm>
          <a:off x="3923325" y="2351181"/>
          <a:ext cx="2784990" cy="8703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9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Revenge Porn e Sextortion (Lei nº (13.718/18) </a:t>
          </a:r>
        </a:p>
      </dsp:txBody>
      <dsp:txXfrm>
        <a:off x="3923325" y="2351181"/>
        <a:ext cx="2784990" cy="870309"/>
      </dsp:txXfrm>
    </dsp:sp>
    <dsp:sp modelId="{FFC77701-69AF-479E-83FC-1F83070AD474}">
      <dsp:nvSpPr>
        <dsp:cNvPr id="0" name=""/>
        <dsp:cNvSpPr/>
      </dsp:nvSpPr>
      <dsp:spPr>
        <a:xfrm>
          <a:off x="3807283" y="2225470"/>
          <a:ext cx="609216" cy="9138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BE464-7603-4360-96E7-A517369F64C6}">
      <dsp:nvSpPr>
        <dsp:cNvPr id="0" name=""/>
        <dsp:cNvSpPr/>
      </dsp:nvSpPr>
      <dsp:spPr>
        <a:xfrm>
          <a:off x="6944401" y="2351181"/>
          <a:ext cx="2784990" cy="8703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9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Lei do Stalking (Lei nº 14.132/21) </a:t>
          </a:r>
        </a:p>
      </dsp:txBody>
      <dsp:txXfrm>
        <a:off x="6944401" y="2351181"/>
        <a:ext cx="2784990" cy="870309"/>
      </dsp:txXfrm>
    </dsp:sp>
    <dsp:sp modelId="{07262231-4D82-478F-B2B0-2850918179BE}">
      <dsp:nvSpPr>
        <dsp:cNvPr id="0" name=""/>
        <dsp:cNvSpPr/>
      </dsp:nvSpPr>
      <dsp:spPr>
        <a:xfrm>
          <a:off x="6828360" y="2225470"/>
          <a:ext cx="609216" cy="9138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CCF81-CC4C-46EA-9852-D90B3F9545C4}">
      <dsp:nvSpPr>
        <dsp:cNvPr id="0" name=""/>
        <dsp:cNvSpPr/>
      </dsp:nvSpPr>
      <dsp:spPr>
        <a:xfrm>
          <a:off x="2412786" y="3446804"/>
          <a:ext cx="2784990" cy="8703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9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Convenção de Budapeste (Decreto Legislativo nº 27/2021 </a:t>
          </a:r>
        </a:p>
      </dsp:txBody>
      <dsp:txXfrm>
        <a:off x="2412786" y="3446804"/>
        <a:ext cx="2784990" cy="870309"/>
      </dsp:txXfrm>
    </dsp:sp>
    <dsp:sp modelId="{78D5452F-2E5C-4712-A136-FEC2F518600A}">
      <dsp:nvSpPr>
        <dsp:cNvPr id="0" name=""/>
        <dsp:cNvSpPr/>
      </dsp:nvSpPr>
      <dsp:spPr>
        <a:xfrm>
          <a:off x="2296745" y="3321093"/>
          <a:ext cx="609216" cy="9138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C87B1-3BDB-4484-85D7-55B934189853}">
      <dsp:nvSpPr>
        <dsp:cNvPr id="0" name=""/>
        <dsp:cNvSpPr/>
      </dsp:nvSpPr>
      <dsp:spPr>
        <a:xfrm>
          <a:off x="5433863" y="3446804"/>
          <a:ext cx="2784990" cy="87030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9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CF, art. 5º, inciso LXXIX (Emenda Constitucional nº 115/2022)</a:t>
          </a:r>
        </a:p>
      </dsp:txBody>
      <dsp:txXfrm>
        <a:off x="5433863" y="3446804"/>
        <a:ext cx="2784990" cy="870309"/>
      </dsp:txXfrm>
    </dsp:sp>
    <dsp:sp modelId="{35313A2A-76A6-4C41-A62E-74CC67D30DB3}">
      <dsp:nvSpPr>
        <dsp:cNvPr id="0" name=""/>
        <dsp:cNvSpPr/>
      </dsp:nvSpPr>
      <dsp:spPr>
        <a:xfrm>
          <a:off x="5317822" y="3321093"/>
          <a:ext cx="609216" cy="9138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A59FE-8929-4C77-A3F5-FA42B84C546C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FDBE5-3B38-4BE8-B5EE-33CCA389DB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4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DBE5-3B38-4BE8-B5EE-33CCA389DB7E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0034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13552-B0B1-6DE5-142A-19D4DA72D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575593-D6BA-5CAD-FA23-AE9073038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E6C7F3-6679-110C-F34A-3E7B6145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8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0406B-6261-F260-CE7D-653CD03E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66AE93-15ED-B01E-5ABA-4ED9406F9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485C3F-D4AC-C520-3DE7-2EA56F78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3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974850-D265-DBE2-10E2-A63377774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480440-9C72-D9D2-FFEA-2D919EBB0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76450" y="365125"/>
            <a:ext cx="649605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8BF092-583F-EFFA-34AC-273814E3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49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49CB2-D49B-D1B2-A68E-58CBD754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649EB6-096A-EF0F-D8B6-FBD49981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99E243-C8DA-52B8-62FC-477FFB96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17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7179C-296C-A8F5-772B-65A1494B9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FBF160-6AF8-0EE6-5F91-002C2117F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ADE20B-CE27-7A6A-7FF6-5CDBC1F2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3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A9ADD-1EB4-7484-AD10-F3CAC146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8A2DF8-045B-C776-A06F-8897BF258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72528D-9A27-FC8F-E602-E350A773D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87B95BD-FEB1-E794-4823-9D8A54AC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270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6C9D9-57D7-D86F-0AA4-7A1A31ECA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926" y="365126"/>
            <a:ext cx="9288462" cy="1316038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5591F2-1498-9821-58A1-928E99892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FC20651-F797-50E2-31E2-0B1176032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B5BFB7-C479-F448-8EA9-82C0F3304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368617-568B-96C8-FFE1-03B0D5923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424E6EA-E813-8B8B-C04A-8983FCEE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99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B3950-5730-FD51-68B6-D133238C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4F8182-CEC3-4DC8-25E5-DB21CA0E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16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F33BDB-CE06-CF56-9C26-FA1BBAB3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42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A2ECD-168D-7B72-3D34-5DE99013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6800"/>
            <a:ext cx="3932237" cy="9905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031A0-73B5-B303-FCE6-81137805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49462"/>
            <a:ext cx="6172200" cy="38115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019C75-AD9A-D63E-5274-B8A884CDF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D955F0-0D47-968C-8D86-5269822B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8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DA611-BDA6-389D-6254-F7E96E97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57274"/>
            <a:ext cx="3932237" cy="10001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1A2D9A-D759-8C1C-73A2-DAE3F2FE2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57399"/>
            <a:ext cx="6172200" cy="38036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60C4C6-707B-3EF2-4F2F-CFF741796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11123C-203B-2C20-2AD5-4CE4B9E2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98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6934CB1A-D618-09EF-9F78-000244F1F37E}"/>
              </a:ext>
            </a:extLst>
          </p:cNvPr>
          <p:cNvGrpSpPr/>
          <p:nvPr/>
        </p:nvGrpSpPr>
        <p:grpSpPr>
          <a:xfrm>
            <a:off x="-1172" y="6182017"/>
            <a:ext cx="12192000" cy="669563"/>
            <a:chOff x="-1172" y="6182017"/>
            <a:chExt cx="12192000" cy="669563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17E7A4CD-99AF-5B56-05D9-8D0B5A113FDA}"/>
                </a:ext>
              </a:extLst>
            </p:cNvPr>
            <p:cNvGrpSpPr/>
            <p:nvPr/>
          </p:nvGrpSpPr>
          <p:grpSpPr>
            <a:xfrm>
              <a:off x="-1172" y="6182017"/>
              <a:ext cx="12192000" cy="669563"/>
              <a:chOff x="-1172" y="6182017"/>
              <a:chExt cx="12192000" cy="669563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BA5F9987-51B8-4D43-2934-3806534695E1}"/>
                  </a:ext>
                </a:extLst>
              </p:cNvPr>
              <p:cNvGrpSpPr/>
              <p:nvPr/>
            </p:nvGrpSpPr>
            <p:grpSpPr>
              <a:xfrm>
                <a:off x="-1172" y="6182017"/>
                <a:ext cx="12192000" cy="669563"/>
                <a:chOff x="-1172" y="6182017"/>
                <a:chExt cx="12192000" cy="669563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EC1ECC00-2AEE-BAB5-046E-EBA6160BEA03}"/>
                    </a:ext>
                  </a:extLst>
                </p:cNvPr>
                <p:cNvSpPr/>
                <p:nvPr/>
              </p:nvSpPr>
              <p:spPr>
                <a:xfrm>
                  <a:off x="-1172" y="6305479"/>
                  <a:ext cx="12192000" cy="546101"/>
                </a:xfrm>
                <a:prstGeom prst="rect">
                  <a:avLst/>
                </a:prstGeom>
                <a:solidFill>
                  <a:srgbClr val="000050"/>
                </a:solidFill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Retângulo 15">
                  <a:extLst>
                    <a:ext uri="{FF2B5EF4-FFF2-40B4-BE49-F238E27FC236}">
                      <a16:creationId xmlns:a16="http://schemas.microsoft.com/office/drawing/2014/main" id="{04D60AAA-D810-FE1F-196F-9F2380982CEE}"/>
                    </a:ext>
                  </a:extLst>
                </p:cNvPr>
                <p:cNvSpPr/>
                <p:nvPr/>
              </p:nvSpPr>
              <p:spPr>
                <a:xfrm>
                  <a:off x="-1172" y="6182017"/>
                  <a:ext cx="12192000" cy="123461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A56A825-BEA3-257C-0BFF-2D7B088638D4}"/>
                  </a:ext>
                </a:extLst>
              </p:cNvPr>
              <p:cNvSpPr txBox="1"/>
              <p:nvPr/>
            </p:nvSpPr>
            <p:spPr>
              <a:xfrm>
                <a:off x="837468" y="6368924"/>
                <a:ext cx="26436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600" b="1" dirty="0">
                    <a:solidFill>
                      <a:schemeClr val="bg1"/>
                    </a:solidFill>
                  </a:rPr>
                  <a:t>AEMS 2024 SEMESTRE 1</a:t>
                </a:r>
              </a:p>
            </p:txBody>
          </p:sp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E3388D5-7F73-CED1-7183-086A49A917EC}"/>
                </a:ext>
              </a:extLst>
            </p:cNvPr>
            <p:cNvSpPr txBox="1"/>
            <p:nvPr/>
          </p:nvSpPr>
          <p:spPr>
            <a:xfrm>
              <a:off x="5097961" y="6368017"/>
              <a:ext cx="20103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solidFill>
                    <a:schemeClr val="bg1"/>
                  </a:solidFill>
                </a:rPr>
                <a:t>SANTO, R. V. do E.</a:t>
              </a:r>
            </a:p>
          </p:txBody>
        </p:sp>
      </p:grp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8ED17DD-7891-A099-2084-7912634E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D03132-2E0F-B6D1-57C2-4FDB8F236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D1EC8B-4908-3BF9-08CC-B057A6C01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5D0930-108B-4061-9D56-15AC90674998}" type="slidenum">
              <a:rPr lang="pt-BR" smtClean="0"/>
              <a:t>‹nº›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A054DF4-E407-B15C-331A-E06B248C6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215"/>
            <a:ext cx="2095500" cy="10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8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planalto.gov.br/ccivil_03/_ato2015-2018/2018/lei/l13709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dpr-info.e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FE9CD-0D1C-F9A0-9956-2ED1FEB30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pt-BR" dirty="0"/>
              <a:t>Disciplina: Segurança da Informação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F73ACAC-C60D-19B5-83B1-96EF5EACF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pt-BR" dirty="0"/>
              <a:t>Aula: Leis, Normativas e afins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015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778EE-19F0-FAFB-E048-2668B868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/>
          <a:lstStyle/>
          <a:p>
            <a:r>
              <a:rPr lang="pt-BR" dirty="0"/>
              <a:t>No âmbito internacional.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6D0184-2A32-4E46-4F92-A655C3AC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As organizações internacionais também visam contribuir com a normatização nessa área, como a: </a:t>
            </a:r>
          </a:p>
          <a:p>
            <a:r>
              <a:rPr lang="pt-BR" b="1" dirty="0"/>
              <a:t>União Internacional de Telecomunicações (UIT),</a:t>
            </a:r>
            <a:r>
              <a:rPr lang="pt-BR" dirty="0"/>
              <a:t> agência especializada da </a:t>
            </a:r>
            <a:r>
              <a:rPr lang="pt-BR" b="1" dirty="0"/>
              <a:t>ONU</a:t>
            </a:r>
            <a:r>
              <a:rPr lang="pt-BR" dirty="0"/>
              <a:t>, da qual o Brasil é membro, que objetiva estabelecer standards internacionais de regulamentação das práticas, em temas sobre tecnologia da informação e comunicação. </a:t>
            </a:r>
          </a:p>
          <a:p>
            <a:r>
              <a:rPr lang="pt-BR" dirty="0"/>
              <a:t>A ITU já emitiu várias resoluções sobre o assunto, sendo algumas ligadas especificamente à área de cibersegurança, privacidade e proteção de dados pessoais.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AEDDEE-269B-D838-CF70-DB01F47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26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550C9-93E5-549F-B460-EEB5B415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Definições importantes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AC7F61B-48BD-3840-9DF0-12D942A4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pPr/>
              <a:t>11</a:t>
            </a:fld>
            <a:endParaRPr lang="pt-BR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2C58B71F-E3B1-73AE-F1FA-405BE564B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527692"/>
              </p:ext>
            </p:extLst>
          </p:nvPr>
        </p:nvGraphicFramePr>
        <p:xfrm>
          <a:off x="1016318" y="1362141"/>
          <a:ext cx="10337482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293">
                  <a:extLst>
                    <a:ext uri="{9D8B030D-6E8A-4147-A177-3AD203B41FA5}">
                      <a16:colId xmlns:a16="http://schemas.microsoft.com/office/drawing/2014/main" val="948041056"/>
                    </a:ext>
                  </a:extLst>
                </a:gridCol>
                <a:gridCol w="3215005">
                  <a:extLst>
                    <a:ext uri="{9D8B030D-6E8A-4147-A177-3AD203B41FA5}">
                      <a16:colId xmlns:a16="http://schemas.microsoft.com/office/drawing/2014/main" val="2164781147"/>
                    </a:ext>
                  </a:extLst>
                </a:gridCol>
                <a:gridCol w="2159317">
                  <a:extLst>
                    <a:ext uri="{9D8B030D-6E8A-4147-A177-3AD203B41FA5}">
                      <a16:colId xmlns:a16="http://schemas.microsoft.com/office/drawing/2014/main" val="2944396432"/>
                    </a:ext>
                  </a:extLst>
                </a:gridCol>
                <a:gridCol w="3003867">
                  <a:extLst>
                    <a:ext uri="{9D8B030D-6E8A-4147-A177-3AD203B41FA5}">
                      <a16:colId xmlns:a16="http://schemas.microsoft.com/office/drawing/2014/main" val="3878022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Sujeitos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Sujeitos II</a:t>
                      </a:r>
                    </a:p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Ilícitos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Ilícitos II</a:t>
                      </a:r>
                    </a:p>
                    <a:p>
                      <a:pPr algn="ctr"/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87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Hackers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/>
                        <a:t>Hacktivistas</a:t>
                      </a:r>
                      <a:endParaRPr lang="pt-BR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Phishing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Ataque de </a:t>
                      </a:r>
                      <a:r>
                        <a:rPr lang="pt-BR" sz="2000" dirty="0" err="1"/>
                        <a:t>port</a:t>
                      </a:r>
                      <a:r>
                        <a:rPr lang="pt-BR" sz="2000" dirty="0"/>
                        <a:t> </a:t>
                      </a:r>
                      <a:r>
                        <a:rPr lang="pt-BR" sz="2000" dirty="0" err="1"/>
                        <a:t>scanning</a:t>
                      </a:r>
                      <a:endParaRPr lang="pt-B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96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Crackers</a:t>
                      </a:r>
                      <a:endParaRPr lang="pt-B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Phreaker </a:t>
                      </a:r>
                      <a:br>
                        <a:rPr lang="en-US" sz="2000" b="0" dirty="0"/>
                      </a:br>
                      <a:r>
                        <a:rPr lang="en-US" sz="2000" b="0" dirty="0"/>
                        <a:t>(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cracker de telefonia)</a:t>
                      </a:r>
                      <a:endParaRPr lang="pt-BR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Ransomware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Cavalo de Troia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8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dirty="0">
                          <a:solidFill>
                            <a:srgbClr val="000050"/>
                          </a:solidFill>
                        </a:rPr>
                        <a:t>White Hat</a:t>
                      </a:r>
                      <a:endParaRPr lang="pt-BR" sz="2000" b="1" u="sng" dirty="0">
                        <a:solidFill>
                          <a:srgbClr val="000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Carder </a:t>
                      </a:r>
                      <a:br>
                        <a:rPr lang="en-US" sz="2000" b="0" dirty="0"/>
                      </a:br>
                      <a:r>
                        <a:rPr lang="en-US" sz="2000" b="0" dirty="0"/>
                        <a:t>(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dados de cartões)</a:t>
                      </a:r>
                      <a:endParaRPr lang="pt-BR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Ataque de DDoS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Ataques de força bruta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44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dirty="0">
                          <a:solidFill>
                            <a:srgbClr val="000050"/>
                          </a:solidFill>
                        </a:rPr>
                        <a:t>Black Hat</a:t>
                      </a:r>
                      <a:endParaRPr lang="pt-BR" sz="2000" b="1" u="sng" dirty="0">
                        <a:solidFill>
                          <a:srgbClr val="000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State Sponsored Hackers (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hacker apoiado pelo governo)</a:t>
                      </a:r>
                      <a:endParaRPr lang="pt-BR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Cryptojacking</a:t>
                      </a:r>
                      <a:br>
                        <a:rPr lang="fr-FR" sz="2000" dirty="0"/>
                      </a:br>
                      <a:r>
                        <a:rPr lang="fr-FR" sz="2000" dirty="0"/>
                        <a:t>(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minerar criptomoedas)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66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dirty="0">
                          <a:solidFill>
                            <a:srgbClr val="000050"/>
                          </a:solidFill>
                        </a:rPr>
                        <a:t>Gray Hat </a:t>
                      </a:r>
                      <a:endParaRPr lang="pt-BR" sz="2000" b="1" u="sng" dirty="0">
                        <a:solidFill>
                          <a:srgbClr val="000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Spammers</a:t>
                      </a:r>
                      <a:endParaRPr lang="pt-BR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15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Script Kiddies</a:t>
                      </a:r>
                      <a:endParaRPr lang="pt-B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85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Spy Hacker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pt-B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spyware</a:t>
                      </a:r>
                      <a:r>
                        <a:rPr lang="pt-B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B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877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597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623BF6C-3F1B-895B-8D70-61ADBBB3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1736719B-8260-1269-64AE-EA71CF3AF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428B2E-C0CF-9A19-EEA3-1673C93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8061D6-5B13-464B-34F9-2D977190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4"/>
            <a:ext cx="12192000" cy="68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7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2533BC-1862-0DE5-D8A4-C9AFD896E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2B81CA68-908D-D249-54D4-BE006854D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AE2A05-151E-8CB5-FE33-05EA6EED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074B04-D5C3-1B5A-8D44-B6429625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18574"/>
            <a:ext cx="12136544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52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5C43867-5E8D-C2F5-347B-47030BA7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A0E136B3-72E4-F2C9-ACBA-FB5660404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797FC9-AF93-4D4F-C10E-75D7D78D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805759-2BE4-60EF-B468-275E6A18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" y="0"/>
            <a:ext cx="12129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8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F2CB3-4DE2-3E2E-6136-2A194873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/>
          <a:lstStyle/>
          <a:p>
            <a:r>
              <a:rPr lang="pt-BR" dirty="0"/>
              <a:t>Crimes virtuais no Direito Comparado 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2F816AD-AEF4-E099-A88E-FE8E9FB12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F14B1C-534F-63BB-9607-6FFA5134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20F93A-A3DF-5130-7D7F-23941BF9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3" y="1676869"/>
            <a:ext cx="11383964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0551C-EDD0-8B48-F160-4427E806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Legislação Brasileira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E2AD28E-0A48-0C45-181C-8A9BD2095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627389-B5A8-DFEC-1ABA-8F996CAD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9" name="Picture 2" descr="Pincelada de bandeira do brasil, bandeira nacional em fundo branco | Foto  Premium">
            <a:extLst>
              <a:ext uri="{FF2B5EF4-FFF2-40B4-BE49-F238E27FC236}">
                <a16:creationId xmlns:a16="http://schemas.microsoft.com/office/drawing/2014/main" id="{B264A1E5-37D6-C054-8AAB-D5AE075F9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926" y="62081"/>
            <a:ext cx="2637453" cy="158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10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BC05C-8D8E-0830-0DF5-E2E50F69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/>
          <a:lstStyle/>
          <a:p>
            <a:r>
              <a:rPr lang="pt-BR" dirty="0"/>
              <a:t>No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CFD1F8-2075-EDA7-4DA9-4886DC79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Além do</a:t>
            </a:r>
            <a:r>
              <a:rPr lang="pt-BR" b="1" dirty="0"/>
              <a:t> Marco Civil da Internet</a:t>
            </a:r>
            <a:r>
              <a:rPr lang="pt-BR" dirty="0"/>
              <a:t>, Lei n. 12.965 de 2014,</a:t>
            </a:r>
          </a:p>
          <a:p>
            <a:pPr lvl="1"/>
            <a:r>
              <a:rPr lang="pt-BR" dirty="0"/>
              <a:t>Instrumento normativo geral que regula o uso da internet no País, bem como outras legislações, que tratam superficialmente sobre o assunto, </a:t>
            </a:r>
          </a:p>
          <a:p>
            <a:r>
              <a:rPr lang="pt-BR" dirty="0"/>
              <a:t>Existe a </a:t>
            </a:r>
            <a:r>
              <a:rPr lang="pt-BR" b="1" dirty="0"/>
              <a:t>Lei Geral de Proteção de Dados Pessoais (LGPD), </a:t>
            </a:r>
            <a:r>
              <a:rPr lang="pt-BR" dirty="0"/>
              <a:t>Lei n. 13.709, de 2018, sobre a proteção de dados pessoais, inclusive nos meios digitais. </a:t>
            </a:r>
          </a:p>
          <a:p>
            <a:r>
              <a:rPr lang="pt-BR" dirty="0"/>
              <a:t>Alguns dos seus dispositivos entraram em vigor em dezembro de 2018, outros em setembro de 2020 e outros entraram em vigor apenas em agosto de 2021.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3CD286-67A1-68FA-DA73-D1C6A5DF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1026" name="Picture 2" descr="Pincelada de bandeira do brasil, bandeira nacional em fundo branco | Foto  Premium">
            <a:extLst>
              <a:ext uri="{FF2B5EF4-FFF2-40B4-BE49-F238E27FC236}">
                <a16:creationId xmlns:a16="http://schemas.microsoft.com/office/drawing/2014/main" id="{A0C48AFB-EF11-89D7-7FBE-B0494CDC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926" y="62081"/>
            <a:ext cx="2637453" cy="158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00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C83C1-6A85-21BE-E759-D24A82F69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/>
          <a:lstStyle/>
          <a:p>
            <a:r>
              <a:rPr lang="pt-BR" dirty="0"/>
              <a:t>Principais normas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947B5BF0-DDA3-DBCF-D283-234829914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2315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B956CD-89A4-689C-1DD3-DB0D8DC4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8" name="Picture 2" descr="Pincelada de bandeira do brasil, bandeira nacional em fundo branco | Foto  Premium">
            <a:extLst>
              <a:ext uri="{FF2B5EF4-FFF2-40B4-BE49-F238E27FC236}">
                <a16:creationId xmlns:a16="http://schemas.microsoft.com/office/drawing/2014/main" id="{4CC3EBCD-14DB-A4D5-836E-636BF3F8F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926" y="62081"/>
            <a:ext cx="2637453" cy="158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42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094F56E-DFF6-8D92-E11A-D47160EA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Lei Geral de Proteção de Dados Pessoais (LGPD)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075AC7-3EB9-0636-004C-A4ACB3B43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É uma lei brasileira que entrou em vigor em 2020.</a:t>
            </a:r>
          </a:p>
          <a:p>
            <a:pPr lvl="1"/>
            <a:r>
              <a:rPr lang="pt-BR" dirty="0"/>
              <a:t>Ela é semelhante ao GDPR e exige que organizações que processam dados pessoais de cidadãos brasileiros tomem medidas para protegê-los contra ataques cibernéticos.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5E9B32-461D-C0CD-8175-A7D7FBAF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0BB344-5614-69F9-6A98-FAFB4C9A2998}"/>
              </a:ext>
            </a:extLst>
          </p:cNvPr>
          <p:cNvSpPr txBox="1"/>
          <p:nvPr/>
        </p:nvSpPr>
        <p:spPr>
          <a:xfrm>
            <a:off x="735704" y="5807631"/>
            <a:ext cx="755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https://www.planalto.gov.br/ccivil_03/_ato2015-2018/2018/lei/l13709.htm</a:t>
            </a:r>
            <a:r>
              <a:rPr lang="pt-BR" dirty="0"/>
              <a:t> </a:t>
            </a:r>
          </a:p>
        </p:txBody>
      </p:sp>
      <p:pic>
        <p:nvPicPr>
          <p:cNvPr id="10" name="Picture 2" descr="Pincelada de bandeira do brasil, bandeira nacional em fundo branco | Foto  Premium">
            <a:extLst>
              <a:ext uri="{FF2B5EF4-FFF2-40B4-BE49-F238E27FC236}">
                <a16:creationId xmlns:a16="http://schemas.microsoft.com/office/drawing/2014/main" id="{2B8FC9DB-4B11-85D4-A02A-B4EBA24BB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335" y="62081"/>
            <a:ext cx="1751044" cy="105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35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49C6A57-D19E-214D-9DE4-A942E9FD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635894-991F-D157-D6FF-9286BB5D4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Internamente, os países buscam cada vez mais aperfeiçoar os mecanismos de regulação, controle e padronização de práticas de cibersegurança, para potencializar a proteção dos dados existentes no ciberespaço. </a:t>
            </a:r>
          </a:p>
          <a:p>
            <a:r>
              <a:rPr lang="pt-BR" dirty="0"/>
              <a:t>No Brasil, no direito comparado e nas organizações internacionais, não é diferente.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D64021-9F16-5D2C-CC5F-FDB5735D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842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78D51-31CB-3995-ED5D-899C6021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/>
          <a:lstStyle/>
          <a:p>
            <a:r>
              <a:rPr lang="pt-BR" dirty="0"/>
              <a:t>FUNDAMENTOS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D949A6-553E-93D5-A318-4FDD1DBB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O que é? </a:t>
            </a:r>
          </a:p>
          <a:p>
            <a:pPr lvl="1"/>
            <a:r>
              <a:rPr lang="pt-BR" dirty="0"/>
              <a:t>É a lei geral de proteção de dados pessoais brasileira (Lei 13.709 de 2018); </a:t>
            </a:r>
          </a:p>
          <a:p>
            <a:pPr lvl="1"/>
            <a:r>
              <a:rPr lang="pt-BR" dirty="0"/>
              <a:t>Dados pessoais estão relacionados com privacidade e direitos humanos e constitucionais como liberdade, direito de escolha e de pensamento; </a:t>
            </a:r>
          </a:p>
          <a:p>
            <a:pPr lvl="1"/>
            <a:r>
              <a:rPr lang="pt-BR" dirty="0"/>
              <a:t>Dados pessoais, segundo a lei, são as informações relacionadas a pessoa natural identificada ou identificável;</a:t>
            </a:r>
          </a:p>
          <a:p>
            <a:pPr lvl="1"/>
            <a:r>
              <a:rPr lang="pt-BR" dirty="0"/>
              <a:t>Informações como seu nome, CPF e RG, e também outros dados complexos como a informação </a:t>
            </a:r>
            <a:r>
              <a:rPr lang="pt-BR" dirty="0" err="1"/>
              <a:t>georeferenciada</a:t>
            </a:r>
            <a:r>
              <a:rPr lang="pt-BR" dirty="0"/>
              <a:t> fornecida pelo serviço de localização do seu telefone móvel;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E62BE9-0403-999E-AFFA-417162ED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8" name="Picture 2" descr="Pincelada de bandeira do brasil, bandeira nacional em fundo branco | Foto  Premium">
            <a:extLst>
              <a:ext uri="{FF2B5EF4-FFF2-40B4-BE49-F238E27FC236}">
                <a16:creationId xmlns:a16="http://schemas.microsoft.com/office/drawing/2014/main" id="{F6F47170-4481-5B82-F9AB-81183B9F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926" y="62081"/>
            <a:ext cx="2637453" cy="158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471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B53C2-95CA-4F14-60BF-72BA0B1A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solidFill>
                  <a:srgbClr val="000050"/>
                </a:solidFill>
              </a:rPr>
              <a:t>Conflito?</a:t>
            </a:r>
            <a:br>
              <a:rPr lang="pt-BR" sz="4400" b="1" dirty="0">
                <a:solidFill>
                  <a:srgbClr val="000050"/>
                </a:solidFill>
              </a:rPr>
            </a:br>
            <a:r>
              <a:rPr lang="pt-BR" sz="4400" b="1" dirty="0">
                <a:solidFill>
                  <a:srgbClr val="000050"/>
                </a:solidFill>
              </a:rPr>
              <a:t>Era da Informação x Privacidade;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0B3871-9971-9F52-4845-5DEE326A6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15395"/>
            <a:ext cx="12088368" cy="3761567"/>
          </a:xfrm>
        </p:spPr>
        <p:txBody>
          <a:bodyPr/>
          <a:lstStyle/>
          <a:p>
            <a:r>
              <a:rPr lang="pt-BR" sz="2400" b="1" dirty="0">
                <a:solidFill>
                  <a:srgbClr val="000050"/>
                </a:solidFill>
              </a:rPr>
              <a:t>Informação é poder!                 Informação é dinheiro!        Informação é controle!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5F9CDD-CE90-32BE-D337-23B8419A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21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60086F-393A-ADE3-55C2-0C1336A4F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" y="2731095"/>
            <a:ext cx="4380928" cy="344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o ganhar dinheiro trabalhando com TI - Diário de TI">
            <a:extLst>
              <a:ext uri="{FF2B5EF4-FFF2-40B4-BE49-F238E27FC236}">
                <a16:creationId xmlns:a16="http://schemas.microsoft.com/office/drawing/2014/main" id="{44717588-19E1-8B38-63F9-9E8987B06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992" y="3087711"/>
            <a:ext cx="26003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trole de fluxo de informações do administrador do sistema de proteção de  dados do servidor | Vetor Premium">
            <a:extLst>
              <a:ext uri="{FF2B5EF4-FFF2-40B4-BE49-F238E27FC236}">
                <a16:creationId xmlns:a16="http://schemas.microsoft.com/office/drawing/2014/main" id="{61712F55-B759-32A5-57E3-8D8FEC45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882227"/>
            <a:ext cx="3251263" cy="216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935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incelada de bandeira do brasil, bandeira nacional em fundo branco | Foto  Premium">
            <a:extLst>
              <a:ext uri="{FF2B5EF4-FFF2-40B4-BE49-F238E27FC236}">
                <a16:creationId xmlns:a16="http://schemas.microsoft.com/office/drawing/2014/main" id="{3BBE55DA-B3D6-865C-25F4-DB356F28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592" y="46905"/>
            <a:ext cx="1520408" cy="91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15D4916-DE4E-C9F3-1308-9CD41E01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quando a LGPD não é aplicável?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B6936-C161-D07F-C279-162293A1E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>
                <a:solidFill>
                  <a:srgbClr val="000050"/>
                </a:solidFill>
                <a:highlight>
                  <a:srgbClr val="FFFF00"/>
                </a:highlight>
              </a:rPr>
              <a:t>Pessoa física quando não há interesse econômico; </a:t>
            </a:r>
          </a:p>
          <a:p>
            <a:r>
              <a:rPr lang="pt-BR" dirty="0"/>
              <a:t>Para fins jornalísticos, artísticos e acadêmicos; </a:t>
            </a:r>
          </a:p>
          <a:p>
            <a:r>
              <a:rPr lang="pt-BR" dirty="0"/>
              <a:t>Pelo poder público no caso de segurança pública, defesa nacional, segurança do estado e atividades de investigação e repressão penal.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7231DE-34FA-CF82-E12E-AE550FF4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49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751F4-5133-02F4-2841-5BDB450E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/>
          <a:lstStyle/>
          <a:p>
            <a:r>
              <a:rPr lang="pt-BR" dirty="0"/>
              <a:t>ORIGEM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9DD479-EF05-7241-2C8E-36EC7570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Inspirada na GDPR (Lei europeia de proteção a dados); </a:t>
            </a:r>
          </a:p>
          <a:p>
            <a:r>
              <a:rPr lang="pt-BR" dirty="0"/>
              <a:t>Construção da GDPR se deu durante algumas décadas; </a:t>
            </a:r>
          </a:p>
          <a:p>
            <a:r>
              <a:rPr lang="pt-BR" dirty="0"/>
              <a:t>Primeiro artigo sobre privacidade data de 1890!! </a:t>
            </a:r>
          </a:p>
          <a:p>
            <a:r>
              <a:rPr lang="pt-BR" dirty="0"/>
              <a:t>“</a:t>
            </a:r>
            <a:r>
              <a:rPr lang="pt-BR" b="1" u="sng" dirty="0">
                <a:solidFill>
                  <a:srgbClr val="000050"/>
                </a:solidFill>
              </a:rPr>
              <a:t>O Direito da Privacidade</a:t>
            </a:r>
            <a:r>
              <a:rPr lang="pt-BR" u="sng" dirty="0"/>
              <a:t>” foi publicado na Harvard Law Review por Samuel D. Warren;</a:t>
            </a:r>
          </a:p>
          <a:p>
            <a:pPr lvl="1"/>
            <a:r>
              <a:rPr lang="pt-BR" dirty="0"/>
              <a:t>Esse artigo foi escrito em resposta aos avanços tecnológicos da época como a fotografia e a imprensa (sensacionalista); </a:t>
            </a:r>
          </a:p>
          <a:p>
            <a:r>
              <a:rPr lang="pt-BR" dirty="0"/>
              <a:t>Artigo 12º da Declaração Universal dos Direitos Humanos: </a:t>
            </a:r>
          </a:p>
          <a:p>
            <a:pPr lvl="1"/>
            <a:r>
              <a:rPr lang="pt-BR" b="1" dirty="0">
                <a:solidFill>
                  <a:srgbClr val="000050"/>
                </a:solidFill>
              </a:rPr>
              <a:t>“Ninguém sofrerá intromissões arbitrárias na sua vida privada, na sua família, no seu domicílio ou na sua correspondência, nem ataques à sua honra e reputação.”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24381F-B083-3A44-1AF3-E21B2140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8" name="Picture 2" descr="Pincelada de bandeira do brasil, bandeira nacional em fundo branco | Foto  Premium">
            <a:extLst>
              <a:ext uri="{FF2B5EF4-FFF2-40B4-BE49-F238E27FC236}">
                <a16:creationId xmlns:a16="http://schemas.microsoft.com/office/drawing/2014/main" id="{C21549A2-A3CB-747B-74B2-CECF9364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926" y="62081"/>
            <a:ext cx="2637453" cy="158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19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7318F-819E-04FF-E65D-DAC8FF18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/>
          <a:lstStyle/>
          <a:p>
            <a:r>
              <a:rPr lang="pt-BR" dirty="0" err="1"/>
              <a:t>Timeline</a:t>
            </a:r>
            <a:r>
              <a:rPr lang="pt-BR" dirty="0"/>
              <a:t> da General Data </a:t>
            </a:r>
            <a:r>
              <a:rPr lang="pt-BR" dirty="0" err="1"/>
              <a:t>Protection</a:t>
            </a:r>
            <a:r>
              <a:rPr lang="pt-BR" dirty="0"/>
              <a:t> </a:t>
            </a:r>
            <a:r>
              <a:rPr lang="pt-BR" dirty="0" err="1"/>
              <a:t>Regulation</a:t>
            </a:r>
            <a:r>
              <a:rPr lang="pt-BR" dirty="0"/>
              <a:t> (GDPR)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AAF12200-9E68-304C-C222-E9FFD3115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14CC1A-F16A-04E1-7BF7-CB1109AF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74DC8C-EB2D-2A1A-B67E-C90A7B72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1552313"/>
            <a:ext cx="12041280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12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B92C8-0DCA-6E63-D5E7-A3C7905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88" y="1242949"/>
            <a:ext cx="4049268" cy="4435475"/>
          </a:xfrm>
        </p:spPr>
        <p:txBody>
          <a:bodyPr anchor="ctr">
            <a:normAutofit/>
          </a:bodyPr>
          <a:lstStyle/>
          <a:p>
            <a:r>
              <a:rPr lang="pt-BR" sz="3600" dirty="0"/>
              <a:t>Existem vários documentos e frameworks usados na Segurança da Informação, alguns dos principais são:</a:t>
            </a:r>
          </a:p>
        </p:txBody>
      </p:sp>
      <p:pic>
        <p:nvPicPr>
          <p:cNvPr id="4098" name="Picture 2" descr="ISO 27001 Segurança da Informação">
            <a:extLst>
              <a:ext uri="{FF2B5EF4-FFF2-40B4-BE49-F238E27FC236}">
                <a16:creationId xmlns:a16="http://schemas.microsoft.com/office/drawing/2014/main" id="{E8F41A41-1FA8-C4DC-DB3F-462E0DF8A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8264" y="50329"/>
            <a:ext cx="7735825" cy="6730169"/>
          </a:xfrm>
          <a:prstGeom prst="rect">
            <a:avLst/>
          </a:prstGeom>
          <a:noFill/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E63A9F-3CBE-1EDF-DFF8-8BCF2256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5D0930-108B-4061-9D56-15AC90674998}" type="slidenum">
              <a:rPr lang="pt-BR" smtClean="0"/>
              <a:pPr>
                <a:spcAft>
                  <a:spcPts val="600"/>
                </a:spcAft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16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115C213-B801-2AB3-4559-201E8ABE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 27001: 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826BAD-F678-D4FD-43A4-3B33C5AE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Este é um padrão internacional para </a:t>
            </a:r>
            <a:r>
              <a:rPr lang="pt-BR" b="1" dirty="0"/>
              <a:t>a </a:t>
            </a:r>
            <a:r>
              <a:rPr lang="pt-BR" b="1" dirty="0">
                <a:solidFill>
                  <a:srgbClr val="000050"/>
                </a:solidFill>
              </a:rPr>
              <a:t>gestão da segurança da informação. </a:t>
            </a:r>
          </a:p>
          <a:p>
            <a:pPr lvl="1"/>
            <a:r>
              <a:rPr lang="pt-BR" dirty="0"/>
              <a:t>Ele fornece uma estrutura para estabelecer, implementar, manter e melhorar continuamente a segurança da informação em uma organização. </a:t>
            </a:r>
          </a:p>
          <a:p>
            <a:r>
              <a:rPr lang="pt-BR" dirty="0"/>
              <a:t>A norma inclui requisitos para controles de segurança da informação em várias áreas, incluindo políticas de segurança, gestão de riscos e conformidade.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4E9B5E-2B34-95DA-1F03-2B16BE0D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392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0CFC5F5-80DF-8551-A218-51497898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 31000: 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59D3AB-5C32-451A-BE86-E36353A1A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Padrão internacional para a </a:t>
            </a:r>
            <a:r>
              <a:rPr lang="pt-BR" b="1" dirty="0">
                <a:solidFill>
                  <a:srgbClr val="000050"/>
                </a:solidFill>
              </a:rPr>
              <a:t>gestão de riscos e ameaças em nível estratégico de uma organização. </a:t>
            </a:r>
          </a:p>
          <a:p>
            <a:r>
              <a:rPr lang="pt-BR" dirty="0"/>
              <a:t>Embora não seja especificamente voltada para área de Tecnologia, mas sim para área de gestão, a ISO 31000 oferece abordagens que sustentam e orientam a gestão de riscos e ameaças da Segurança da Informação.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A7DC7B-EAA1-63D4-2CA3-C308B5A2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06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ADFBA4-6011-1059-D823-2DD8D1DE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NIST </a:t>
            </a:r>
            <a:r>
              <a:rPr lang="pt-BR" dirty="0" err="1"/>
              <a:t>Cybersecurity</a:t>
            </a:r>
            <a:r>
              <a:rPr lang="pt-BR" dirty="0"/>
              <a:t> Framework: 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92318B-B5A9-BE79-45F0-4D0723F1A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Desenvolvido pelo Instituto Nacional de Padrões e Tecnologia dos Estados Unidos,</a:t>
            </a:r>
          </a:p>
          <a:p>
            <a:pPr lvl="1"/>
            <a:r>
              <a:rPr lang="pt-BR" b="1" dirty="0">
                <a:solidFill>
                  <a:srgbClr val="000050"/>
                </a:solidFill>
              </a:rPr>
              <a:t>É uma estrutura que ajuda as organizações a gerenciar e reduzir riscos cibernéticos. </a:t>
            </a:r>
          </a:p>
          <a:p>
            <a:pPr lvl="1"/>
            <a:r>
              <a:rPr lang="pt-BR" b="1" dirty="0">
                <a:solidFill>
                  <a:srgbClr val="000050"/>
                </a:solidFill>
              </a:rPr>
              <a:t>Ele inclui um conjunto de diretrizes, melhores práticas e normas para gerenciamento de riscos cibernéticos, proteção de ativos, detecção de ameaças, resposta a incidentes e recuperação.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72422B-1DD9-F7A1-AA81-E48FED0E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806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7D9F87A-07AA-B1B0-E847-8B90EE05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PCI-DSS: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D05142-9F81-D043-9158-4BEB139B2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É o Padrão de </a:t>
            </a:r>
            <a:r>
              <a:rPr lang="pt-BR" b="1" dirty="0">
                <a:solidFill>
                  <a:srgbClr val="000050"/>
                </a:solidFill>
              </a:rPr>
              <a:t>Segurança de Dados da Indústria de Cartões de Pagamento. </a:t>
            </a:r>
          </a:p>
          <a:p>
            <a:pPr lvl="1"/>
            <a:r>
              <a:rPr lang="pt-BR" dirty="0"/>
              <a:t>Ele foi criado para ajudar as organizações que processam pagamentos com cartão de crédito a proteger as informações do titular do cartão e evitar fraudes.</a:t>
            </a:r>
          </a:p>
          <a:p>
            <a:pPr lvl="1"/>
            <a:r>
              <a:rPr lang="pt-BR" dirty="0"/>
              <a:t>O padrão inclui requisitos de segurança para proteger as informações do titular do cartão em todas as etapas da transação, desde a coleta até o armazenamento e transmissão.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D54763-F3A9-3F37-65E8-C7CC269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662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D4C53-0E55-474C-AD8B-37BC1ACC6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pt-BR" dirty="0"/>
              <a:t>Resumo Geral das Leis no Mundo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A761811-9835-2574-0BAE-B52F1289E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0023E5-538A-FC77-D2FE-D114E597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12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64DB9BE-2592-4371-0329-330550FE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COBIT: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2C40F-ACE9-5C2C-BC50-E5A29363E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b="1" i="1" u="sng" dirty="0" err="1"/>
              <a:t>Control</a:t>
            </a:r>
            <a:r>
              <a:rPr lang="pt-BR" b="1" i="1" u="sng" dirty="0"/>
              <a:t> </a:t>
            </a:r>
            <a:r>
              <a:rPr lang="pt-BR" b="1" i="1" u="sng" dirty="0" err="1"/>
              <a:t>Objectives</a:t>
            </a:r>
            <a:r>
              <a:rPr lang="pt-BR" b="1" i="1" u="sng" dirty="0"/>
              <a:t> for </a:t>
            </a:r>
            <a:r>
              <a:rPr lang="pt-BR" b="1" i="1" u="sng" dirty="0" err="1"/>
              <a:t>Information</a:t>
            </a:r>
            <a:r>
              <a:rPr lang="pt-BR" b="1" i="1" u="sng" dirty="0"/>
              <a:t> </a:t>
            </a:r>
            <a:r>
              <a:rPr lang="pt-BR" b="1" i="1" u="sng" dirty="0" err="1"/>
              <a:t>and</a:t>
            </a:r>
            <a:r>
              <a:rPr lang="pt-BR" b="1" i="1" u="sng" dirty="0"/>
              <a:t> </a:t>
            </a:r>
            <a:r>
              <a:rPr lang="pt-BR" b="1" i="1" u="sng" dirty="0" err="1"/>
              <a:t>Related</a:t>
            </a:r>
            <a:r>
              <a:rPr lang="pt-BR" b="1" i="1" u="sng" dirty="0"/>
              <a:t> Technology</a:t>
            </a:r>
            <a:r>
              <a:rPr lang="pt-BR" b="1" dirty="0"/>
              <a:t> </a:t>
            </a:r>
            <a:r>
              <a:rPr lang="pt-BR" dirty="0"/>
              <a:t>é um framework que fornece orientação para o gerenciamento e governança de TI. </a:t>
            </a:r>
          </a:p>
          <a:p>
            <a:r>
              <a:rPr lang="pt-BR" dirty="0"/>
              <a:t>Ele inclui um conjunto de processos e controles que ajudam as organizações a alcançar seus objetivos de negócios enquanto protegem a segurança e a privacidade das informações.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A12442-843E-908B-5132-297B6F18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273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E4DAD99-DE6A-44F4-0452-397A760B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ITIL: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F1C540-1F7E-ABD7-4260-F60D8529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b="1" dirty="0"/>
              <a:t>A Biblioteca de Infraestrutura de Tecnologia da Informação (ITIL) </a:t>
            </a:r>
          </a:p>
          <a:p>
            <a:pPr lvl="1"/>
            <a:r>
              <a:rPr lang="pt-BR" dirty="0"/>
              <a:t>É uma estrutura para gerenciamento de serviços de TI. </a:t>
            </a:r>
          </a:p>
          <a:p>
            <a:r>
              <a:rPr lang="pt-BR" dirty="0"/>
              <a:t>Ele fornece orientação para a entrega de serviços de TI de qualidade e gerenciamento de incidentes, problemas e mudanças. </a:t>
            </a:r>
          </a:p>
          <a:p>
            <a:r>
              <a:rPr lang="pt-BR" dirty="0"/>
              <a:t>A ITIL inclui práticas recomendadas para o gerenciamento de incidentes de segurança e a implementação de controles de segurança.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827AD0-14DA-9D7E-1E30-716E2ACB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8630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E0848-D0A6-2ADA-F1C1-CE1C0897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 anchor="ctr">
            <a:normAutofit/>
          </a:bodyPr>
          <a:lstStyle/>
          <a:p>
            <a:r>
              <a:rPr lang="pt-BR" dirty="0"/>
              <a:t>Duvidas???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626CBC-C30A-12E0-605B-98780C5C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5D0930-108B-4061-9D56-15AC90674998}" type="slidenum">
              <a:rPr lang="pt-BR" smtClean="0"/>
              <a:pPr>
                <a:spcAft>
                  <a:spcPts val="600"/>
                </a:spcAft>
              </a:pPr>
              <a:t>32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03B2DC-8E56-A34C-E313-43210BC3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112" y="3835865"/>
            <a:ext cx="2338225" cy="2324631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F52A999-673A-E2A0-354E-65DD7AA8ADFB}"/>
              </a:ext>
            </a:extLst>
          </p:cNvPr>
          <p:cNvSpPr/>
          <p:nvPr/>
        </p:nvSpPr>
        <p:spPr>
          <a:xfrm>
            <a:off x="4966987" y="2190074"/>
            <a:ext cx="2743200" cy="1536192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Só não entendi o que ele falou depois do boa noite!</a:t>
            </a:r>
          </a:p>
        </p:txBody>
      </p:sp>
      <p:pic>
        <p:nvPicPr>
          <p:cNvPr id="3" name="Picture 2" descr="Os Florks e o registro de criações artísticas - DIREITO PARA STARTUPS">
            <a:extLst>
              <a:ext uri="{FF2B5EF4-FFF2-40B4-BE49-F238E27FC236}">
                <a16:creationId xmlns:a16="http://schemas.microsoft.com/office/drawing/2014/main" id="{33C8E05F-6619-CFD8-E2DA-A9DD057E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0729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0A861018-F95E-D8E7-39BC-1DF18827989D}"/>
              </a:ext>
            </a:extLst>
          </p:cNvPr>
          <p:cNvSpPr/>
          <p:nvPr/>
        </p:nvSpPr>
        <p:spPr>
          <a:xfrm flipH="1">
            <a:off x="220364" y="1305508"/>
            <a:ext cx="2464607" cy="1536192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Ahhhhh</a:t>
            </a:r>
            <a:br>
              <a:rPr lang="pt-BR" dirty="0"/>
            </a:br>
            <a:r>
              <a:rPr lang="pt-BR" dirty="0"/>
              <a:t>todas??</a:t>
            </a:r>
          </a:p>
        </p:txBody>
      </p:sp>
      <p:pic>
        <p:nvPicPr>
          <p:cNvPr id="2052" name="Picture 4" descr="Transfer Vinílico Flork Meme - Risadas - 01 unidade - Rizzo - Rizzo Balões">
            <a:extLst>
              <a:ext uri="{FF2B5EF4-FFF2-40B4-BE49-F238E27FC236}">
                <a16:creationId xmlns:a16="http://schemas.microsoft.com/office/drawing/2014/main" id="{412D1ECB-0B57-B84E-0D2B-832AB9C52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18715" y="3849942"/>
            <a:ext cx="1347123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592E97B-B6BE-536C-871E-31E299EE9084}"/>
              </a:ext>
            </a:extLst>
          </p:cNvPr>
          <p:cNvSpPr/>
          <p:nvPr/>
        </p:nvSpPr>
        <p:spPr>
          <a:xfrm>
            <a:off x="10308566" y="3347048"/>
            <a:ext cx="1483743" cy="850047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Bora tomar café?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636313-AC5F-796D-1ED2-15E3E0E4E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599" y="4200817"/>
            <a:ext cx="1431771" cy="18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8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F4476-2176-4963-31EE-0428947A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98051F4-F6EA-3112-3B26-DD030DEB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t>33</a:t>
            </a:fld>
            <a:endParaRPr lang="pt-BR" dirty="0"/>
          </a:p>
        </p:txBody>
      </p:sp>
      <p:pic>
        <p:nvPicPr>
          <p:cNvPr id="3074" name="Picture 2" descr="Press Start&quot; Imagens – Procure 341 fotos, vetores e vídeos | Adobe Stock">
            <a:extLst>
              <a:ext uri="{FF2B5EF4-FFF2-40B4-BE49-F238E27FC236}">
                <a16:creationId xmlns:a16="http://schemas.microsoft.com/office/drawing/2014/main" id="{6940D0A0-4F4A-55B1-1CDB-547B00D1B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5367"/>
            <a:ext cx="12192002" cy="61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5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A6ED5-0069-E326-6D9E-B22A9F01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Leis de proteção de dados no mundo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888BE8-6361-2E79-696C-2CD8A2BA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D0930-108B-4061-9D56-15AC9067499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B011DF-E398-FA3A-75AE-73DA1A2C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1662580"/>
            <a:ext cx="9545382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17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1F90D-34EB-3D87-A16D-06BD29F0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/>
          <a:lstStyle/>
          <a:p>
            <a:r>
              <a:rPr lang="pt-BR" dirty="0"/>
              <a:t>Estados Unidos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985C-E5DC-852A-1AC4-DCC6290FC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Em 2002, </a:t>
            </a:r>
          </a:p>
          <a:p>
            <a:pPr lvl="1"/>
            <a:r>
              <a:rPr lang="pt-BR" b="1" dirty="0"/>
              <a:t>Lei Federal de Gerenciamento da Segurança da Informação de 2002 (FISMA, 2002).</a:t>
            </a:r>
          </a:p>
          <a:p>
            <a:pPr lvl="2"/>
            <a:r>
              <a:rPr lang="pt-BR" dirty="0"/>
              <a:t>Reconheceu a importância da segurança da informação para os interesses econômicos e de segurança nacional dos Estados Unidos.</a:t>
            </a:r>
          </a:p>
          <a:p>
            <a:r>
              <a:rPr lang="pt-BR" dirty="0"/>
              <a:t>Atualizada para, </a:t>
            </a:r>
          </a:p>
          <a:p>
            <a:pPr lvl="1"/>
            <a:r>
              <a:rPr lang="pt-BR" b="1" dirty="0"/>
              <a:t>Lei Federal de Modernização da Segurança da Informação de 2014 (FISMA, 2014).</a:t>
            </a:r>
          </a:p>
          <a:p>
            <a:pPr lvl="2"/>
            <a:r>
              <a:rPr lang="pt-BR" dirty="0"/>
              <a:t>Visando a implementação de programas, para garantir a cibersegurança no âmbito das agências federais norte-americanas, em vigor até o momento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B40A38-6BD8-181E-8CA3-83504401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00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2D628-FC7D-B312-C69F-16E94217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>
            <a:normAutofit/>
          </a:bodyPr>
          <a:lstStyle/>
          <a:p>
            <a:r>
              <a:rPr lang="pt-BR" dirty="0"/>
              <a:t>Lei de Segurança Cibernética dos Estados Unidos (CISA)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AA853B-15F0-4E4D-65CC-8EC65D26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É uma lei dos Estados Unidos que foi promulgada em 2018. </a:t>
            </a:r>
          </a:p>
          <a:p>
            <a:r>
              <a:rPr lang="pt-BR" dirty="0"/>
              <a:t>Ela exige que organizações federais dos Estados Unidos implementem medidas de segurança cibernética para proteger suas informações contra ataques.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515876-C127-1B12-DB87-5A138706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90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9E16B-35DC-8960-7A91-9E1BD68E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/>
          <a:lstStyle/>
          <a:p>
            <a:r>
              <a:rPr lang="pt-BR" dirty="0"/>
              <a:t>Europa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38316-EB72-075E-7BD5-B5E6266C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b="1" dirty="0"/>
              <a:t>O Regulamento Geral da Proteção de Dados (RGPD), implementado em 2018,</a:t>
            </a:r>
          </a:p>
          <a:p>
            <a:pPr lvl="1"/>
            <a:r>
              <a:rPr lang="pt-BR" dirty="0"/>
              <a:t>Regulamenta a privacidade e proteção de dados pessoais dos indivíduos pertencentes à União Europeia e ao Espaço Econômico Europeu, regulamentando, também, a exportação de dados pessoais para fora de seu âmbito.</a:t>
            </a:r>
          </a:p>
          <a:p>
            <a:r>
              <a:rPr lang="pt-BR" b="1" dirty="0"/>
              <a:t>O GDPR </a:t>
            </a:r>
            <a:r>
              <a:rPr lang="pt-BR" dirty="0"/>
              <a:t>exige que organizações que processam dados pessoais de cidadãos europeus tomem medidas para protegê-los contra ataques cibernéticos.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5149F0-D6D1-11DC-B784-050FCA43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6F2034-338C-EC52-0CD0-1180F63119EF}"/>
              </a:ext>
            </a:extLst>
          </p:cNvPr>
          <p:cNvSpPr txBox="1"/>
          <p:nvPr/>
        </p:nvSpPr>
        <p:spPr>
          <a:xfrm>
            <a:off x="1132275" y="4001294"/>
            <a:ext cx="23027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hlinkClick r:id="rId2"/>
              </a:rPr>
              <a:t>https://gdpr-info.eu/</a:t>
            </a:r>
            <a:r>
              <a:rPr lang="pt-B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494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C702-F457-52B2-8AD5-32C5674A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>
            <a:normAutofit/>
          </a:bodyPr>
          <a:lstStyle/>
          <a:p>
            <a:r>
              <a:rPr lang="pt-BR" dirty="0"/>
              <a:t>Lei de Segurança Cibernética do </a:t>
            </a:r>
            <a:r>
              <a:rPr lang="pt-BR" b="1" dirty="0"/>
              <a:t>Reino Unido </a:t>
            </a:r>
            <a:r>
              <a:rPr lang="pt-BR" dirty="0"/>
              <a:t>(Cyber Security </a:t>
            </a:r>
            <a:r>
              <a:rPr lang="pt-BR" dirty="0" err="1"/>
              <a:t>Act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C05FE6-8447-EFC5-B20F-A7EB2F8AE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É uma lei britânica que foi promulgada em 2016. </a:t>
            </a:r>
          </a:p>
          <a:p>
            <a:pPr lvl="1"/>
            <a:r>
              <a:rPr lang="pt-BR" dirty="0"/>
              <a:t>Ela exige que organizações britânicas implementem medidas de segurança cibernética para proteger suas informações contra ataques.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4EB050-62A5-4F80-BB70-A837A5A8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59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CDA7C-E8F0-4BA2-697C-7D8D3CAB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>
            <a:normAutofit/>
          </a:bodyPr>
          <a:lstStyle/>
          <a:p>
            <a:r>
              <a:rPr lang="pt-BR" dirty="0"/>
              <a:t>Lei de Segurança Cibernética da </a:t>
            </a:r>
            <a:r>
              <a:rPr lang="pt-BR" b="1" dirty="0"/>
              <a:t>Austrália</a:t>
            </a:r>
            <a:r>
              <a:rPr lang="pt-BR" dirty="0"/>
              <a:t> (Cyber Security </a:t>
            </a:r>
            <a:r>
              <a:rPr lang="pt-BR" dirty="0" err="1"/>
              <a:t>Act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4DEA3-1A19-B8B2-8DDC-53471453D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É uma lei australiana que foi promulgada em 2018. </a:t>
            </a:r>
          </a:p>
          <a:p>
            <a:pPr lvl="1"/>
            <a:r>
              <a:rPr lang="pt-BR" dirty="0"/>
              <a:t>Ela exige que organizações australianas implementem medidas de segurança cibernética para proteger suas informações contra ataques.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48DD3B-D7A8-760B-4F57-41882988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C5D0930-108B-4061-9D56-15AC9067499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642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202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 2024" id="{DA6C5BA4-17E1-427D-990F-ED5A1193A125}" vid="{699B63A9-EE16-4863-AF98-0E8E7B900D9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2024</Template>
  <TotalTime>135</TotalTime>
  <Words>1478</Words>
  <Application>Microsoft Office PowerPoint</Application>
  <PresentationFormat>Widescreen</PresentationFormat>
  <Paragraphs>161</Paragraphs>
  <Slides>33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6" baseType="lpstr">
      <vt:lpstr>Arial</vt:lpstr>
      <vt:lpstr>Calibri</vt:lpstr>
      <vt:lpstr>Tema 2024</vt:lpstr>
      <vt:lpstr>Disciplina: Segurança da Informação</vt:lpstr>
      <vt:lpstr>Apresentação do PowerPoint</vt:lpstr>
      <vt:lpstr>Resumo Geral das Leis no Mundo</vt:lpstr>
      <vt:lpstr>Leis de proteção de dados no mundo</vt:lpstr>
      <vt:lpstr>Estados Unidos</vt:lpstr>
      <vt:lpstr>Lei de Segurança Cibernética dos Estados Unidos (CISA)</vt:lpstr>
      <vt:lpstr>Europa</vt:lpstr>
      <vt:lpstr>Lei de Segurança Cibernética do Reino Unido (Cyber Security Act)</vt:lpstr>
      <vt:lpstr>Lei de Segurança Cibernética da Austrália (Cyber Security Act)</vt:lpstr>
      <vt:lpstr>No âmbito internacional.</vt:lpstr>
      <vt:lpstr>Definições importantes</vt:lpstr>
      <vt:lpstr>Apresentação do PowerPoint</vt:lpstr>
      <vt:lpstr>Apresentação do PowerPoint</vt:lpstr>
      <vt:lpstr>Apresentação do PowerPoint</vt:lpstr>
      <vt:lpstr>Crimes virtuais no Direito Comparado </vt:lpstr>
      <vt:lpstr>Legislação Brasileira</vt:lpstr>
      <vt:lpstr>No Brasil</vt:lpstr>
      <vt:lpstr>Principais normas</vt:lpstr>
      <vt:lpstr>Lei Geral de Proteção de Dados Pessoais (LGPD)</vt:lpstr>
      <vt:lpstr>FUNDAMENTOS</vt:lpstr>
      <vt:lpstr>Conflito? Era da Informação x Privacidade; </vt:lpstr>
      <vt:lpstr>E quando a LGPD não é aplicável? </vt:lpstr>
      <vt:lpstr>ORIGEM</vt:lpstr>
      <vt:lpstr>Timeline da General Data Protection Regulation (GDPR)</vt:lpstr>
      <vt:lpstr>Existem vários documentos e frameworks usados na Segurança da Informação, alguns dos principais são:</vt:lpstr>
      <vt:lpstr>ISO 27001: </vt:lpstr>
      <vt:lpstr>ISO 31000: </vt:lpstr>
      <vt:lpstr>NIST Cybersecurity Framework: </vt:lpstr>
      <vt:lpstr>PCI-DSS:</vt:lpstr>
      <vt:lpstr>COBIT:</vt:lpstr>
      <vt:lpstr>ITIL:</vt:lpstr>
      <vt:lpstr>Duvidas???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Disciplina: Segurança da Informação</dc:title>
  <dc:creator>Richard Vieira do Espirito Santo</dc:creator>
  <cp:lastModifiedBy>Richard Vieira do Espirito Santo</cp:lastModifiedBy>
  <cp:revision>33</cp:revision>
  <dcterms:created xsi:type="dcterms:W3CDTF">2024-02-02T18:11:13Z</dcterms:created>
  <dcterms:modified xsi:type="dcterms:W3CDTF">2024-03-12T15:10:09Z</dcterms:modified>
</cp:coreProperties>
</file>